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34"/>
  </p:notesMasterIdLst>
  <p:sldIdLst>
    <p:sldId id="698" r:id="rId2"/>
    <p:sldId id="719" r:id="rId3"/>
    <p:sldId id="722" r:id="rId4"/>
    <p:sldId id="702" r:id="rId5"/>
    <p:sldId id="717" r:id="rId6"/>
    <p:sldId id="701" r:id="rId7"/>
    <p:sldId id="718" r:id="rId8"/>
    <p:sldId id="703" r:id="rId9"/>
    <p:sldId id="720" r:id="rId10"/>
    <p:sldId id="721" r:id="rId11"/>
    <p:sldId id="699" r:id="rId12"/>
    <p:sldId id="700" r:id="rId13"/>
    <p:sldId id="716" r:id="rId14"/>
    <p:sldId id="357" r:id="rId15"/>
    <p:sldId id="286" r:id="rId16"/>
    <p:sldId id="671" r:id="rId17"/>
    <p:sldId id="313" r:id="rId18"/>
    <p:sldId id="693" r:id="rId19"/>
    <p:sldId id="672" r:id="rId20"/>
    <p:sldId id="670" r:id="rId21"/>
    <p:sldId id="695" r:id="rId22"/>
    <p:sldId id="673" r:id="rId23"/>
    <p:sldId id="689" r:id="rId24"/>
    <p:sldId id="688" r:id="rId25"/>
    <p:sldId id="690" r:id="rId26"/>
    <p:sldId id="694" r:id="rId27"/>
    <p:sldId id="674" r:id="rId28"/>
    <p:sldId id="675" r:id="rId29"/>
    <p:sldId id="684" r:id="rId30"/>
    <p:sldId id="682" r:id="rId31"/>
    <p:sldId id="697" r:id="rId32"/>
    <p:sldId id="696" r:id="rId33"/>
  </p:sldIdLst>
  <p:sldSz cx="18288000" cy="10287000"/>
  <p:notesSz cx="6797675" cy="9926638"/>
  <p:embeddedFontLst>
    <p:embeddedFont>
      <p:font typeface="Calibri" panose="020F050202020403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3732" autoAdjust="0"/>
  </p:normalViewPr>
  <p:slideViewPr>
    <p:cSldViewPr>
      <p:cViewPr varScale="1">
        <p:scale>
          <a:sx n="58" d="100"/>
          <a:sy n="58" d="100"/>
        </p:scale>
        <p:origin x="696"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0BF3C9D-7804-45E1-A3E7-1E244F32A7FA}" type="datetimeFigureOut">
              <a:rPr lang="de-DE" smtClean="0"/>
              <a:t>25.03.2026</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6247499-7E98-49A3-B073-3008CC2E19F8}" type="slidenum">
              <a:rPr lang="de-DE" smtClean="0"/>
              <a:t>‹Nr.›</a:t>
            </a:fld>
            <a:endParaRPr lang="de-DE"/>
          </a:p>
        </p:txBody>
      </p:sp>
    </p:spTree>
    <p:extLst>
      <p:ext uri="{BB962C8B-B14F-4D97-AF65-F5344CB8AC3E}">
        <p14:creationId xmlns:p14="http://schemas.microsoft.com/office/powerpoint/2010/main" val="4004408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02ECD9-20E5-423A-874C-0C9091D3270B}" type="datetime1">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F32369-6314-4A55-ABFA-81708706FE17}" type="datetime1">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29A58-6F67-47F4-B442-A8A4B902D09A}" type="datetime1">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D48C77-BA5E-4A48-81D1-7661FC6E4E3C}" type="datetime1">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98A08D-0928-4840-B1A1-3D0C16A60099}" type="datetime1">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4CEF78-B53F-4DF7-B6E9-7A796B8F9AF7}" type="datetime1">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0250C7-7F71-4C2A-ADBA-28B7BE891664}" type="datetime1">
              <a:rPr lang="en-US" smtClean="0"/>
              <a:t>3/25/2026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0E1682-3C31-4DA0-B87B-10112C913435}" type="datetime1">
              <a:rPr lang="en-US" smtClean="0"/>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67E8EE-80B7-46FA-BD99-58AD081ABACA}" type="datetime1">
              <a:rPr lang="en-US" smtClean="0"/>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0856C8-D7ED-4E5B-8483-C4E5AD854358}" type="datetime1">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DF7FFF-CACF-449B-88A0-A690FB3EF574}" type="datetime1">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BDDBA4-8586-4F8A-97A1-CD1099C0952C}" type="datetime1">
              <a:rPr lang="en-US" smtClean="0"/>
              <a:t>3/25/2026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www.glauben-teilen.com/begegnungszentrum" TargetMode="Externa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png"/><Relationship Id="rId10" Type="http://schemas.openxmlformats.org/officeDocument/2006/relationships/image" Target="../media/image6.jpeg"/><Relationship Id="rId4" Type="http://schemas.openxmlformats.org/officeDocument/2006/relationships/image" Target="../media/image24.jp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jpe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3.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png"/><Relationship Id="rId4" Type="http://schemas.openxmlformats.org/officeDocument/2006/relationships/image" Target="../media/image24.jp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6.jpeg"/><Relationship Id="rId9"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6.jpeg"/><Relationship Id="rId9"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3.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png"/><Relationship Id="rId4" Type="http://schemas.openxmlformats.org/officeDocument/2006/relationships/image" Target="../media/image24.jpg"/><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6.jpeg"/><Relationship Id="rId9" Type="http://schemas.openxmlformats.org/officeDocument/2006/relationships/image" Target="../media/image25.jp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6.jpeg"/><Relationship Id="rId9"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4823AF7-E96C-7DEF-2755-AAE46C22E5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sp>
        <p:nvSpPr>
          <p:cNvPr id="8" name="Titel 1">
            <a:extLst>
              <a:ext uri="{FF2B5EF4-FFF2-40B4-BE49-F238E27FC236}">
                <a16:creationId xmlns:a16="http://schemas.microsoft.com/office/drawing/2014/main" id="{1E6FE37B-9108-EC64-355D-3E833F5D8D63}"/>
              </a:ext>
            </a:extLst>
          </p:cNvPr>
          <p:cNvSpPr txBox="1">
            <a:spLocks/>
          </p:cNvSpPr>
          <p:nvPr/>
        </p:nvSpPr>
        <p:spPr>
          <a:xfrm>
            <a:off x="945363" y="5957268"/>
            <a:ext cx="15925800" cy="35655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8000" dirty="0"/>
              <a:t>Vision &amp; Herzschlag</a:t>
            </a:r>
          </a:p>
          <a:p>
            <a:endParaRPr lang="de-DE" sz="2000" dirty="0"/>
          </a:p>
          <a:p>
            <a:r>
              <a:rPr lang="de-DE" sz="8000" dirty="0"/>
              <a:t>Neubau Begegnungszentrum 2025-27</a:t>
            </a:r>
          </a:p>
        </p:txBody>
      </p:sp>
      <p:sp>
        <p:nvSpPr>
          <p:cNvPr id="20" name="Titel 1">
            <a:extLst>
              <a:ext uri="{FF2B5EF4-FFF2-40B4-BE49-F238E27FC236}">
                <a16:creationId xmlns:a16="http://schemas.microsoft.com/office/drawing/2014/main" id="{67D591F3-BCDC-052E-397F-0B063DCAB60A}"/>
              </a:ext>
            </a:extLst>
          </p:cNvPr>
          <p:cNvSpPr txBox="1">
            <a:spLocks/>
          </p:cNvSpPr>
          <p:nvPr/>
        </p:nvSpPr>
        <p:spPr>
          <a:xfrm>
            <a:off x="5724420" y="3931853"/>
            <a:ext cx="9847880" cy="1211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6000" dirty="0"/>
              <a:t>Unsere Vision</a:t>
            </a:r>
          </a:p>
        </p:txBody>
      </p:sp>
      <p:pic>
        <p:nvPicPr>
          <p:cNvPr id="24" name="Picture 4">
            <a:extLst>
              <a:ext uri="{FF2B5EF4-FFF2-40B4-BE49-F238E27FC236}">
                <a16:creationId xmlns:a16="http://schemas.microsoft.com/office/drawing/2014/main" id="{389A414F-B028-D910-1BB6-60B4CEAC1721}"/>
              </a:ext>
            </a:extLst>
          </p:cNvPr>
          <p:cNvPicPr>
            <a:picLocks noChangeAspect="1"/>
          </p:cNvPicPr>
          <p:nvPr/>
        </p:nvPicPr>
        <p:blipFill>
          <a:blip r:embed="rId4"/>
          <a:srcRect/>
          <a:stretch>
            <a:fillRect/>
          </a:stretch>
        </p:blipFill>
        <p:spPr>
          <a:xfrm>
            <a:off x="-2505051" y="8496300"/>
            <a:ext cx="3048086" cy="2880441"/>
          </a:xfrm>
          <a:prstGeom prst="rect">
            <a:avLst/>
          </a:prstGeom>
        </p:spPr>
      </p:pic>
      <p:pic>
        <p:nvPicPr>
          <p:cNvPr id="3" name="Picture 2">
            <a:extLst>
              <a:ext uri="{FF2B5EF4-FFF2-40B4-BE49-F238E27FC236}">
                <a16:creationId xmlns:a16="http://schemas.microsoft.com/office/drawing/2014/main" id="{65B0FB23-4DC2-51D4-C101-E6B0FA7F9FE0}"/>
              </a:ext>
            </a:extLst>
          </p:cNvPr>
          <p:cNvPicPr>
            <a:picLocks noChangeAspect="1"/>
          </p:cNvPicPr>
          <p:nvPr/>
        </p:nvPicPr>
        <p:blipFill>
          <a:blip r:embed="rId5" cstate="print">
            <a:extLst>
              <a:ext uri="{28A0092B-C50C-407E-A947-70E740481C1C}">
                <a14:useLocalDpi xmlns:a14="http://schemas.microsoft.com/office/drawing/2010/main" val="0"/>
              </a:ext>
            </a:extLst>
          </a:blip>
          <a:srcRect t="2624" r="12781" b="5704"/>
          <a:stretch/>
        </p:blipFill>
        <p:spPr>
          <a:xfrm>
            <a:off x="961928" y="764207"/>
            <a:ext cx="15421071" cy="4763237"/>
          </a:xfrm>
          <a:prstGeom prst="rect">
            <a:avLst/>
          </a:prstGeom>
        </p:spPr>
      </p:pic>
      <p:pic>
        <p:nvPicPr>
          <p:cNvPr id="6" name="Picture 6"/>
          <p:cNvPicPr>
            <a:picLocks noChangeAspect="1"/>
          </p:cNvPicPr>
          <p:nvPr/>
        </p:nvPicPr>
        <p:blipFill>
          <a:blip r:embed="rId6"/>
          <a:srcRect/>
          <a:stretch>
            <a:fillRect/>
          </a:stretch>
        </p:blipFill>
        <p:spPr>
          <a:xfrm rot="5400000">
            <a:off x="12690431" y="51108"/>
            <a:ext cx="3427826" cy="1833887"/>
          </a:xfrm>
          <a:prstGeom prst="rect">
            <a:avLst/>
          </a:prstGeom>
        </p:spPr>
      </p:pic>
      <p:pic>
        <p:nvPicPr>
          <p:cNvPr id="4" name="Picture 3">
            <a:extLst>
              <a:ext uri="{FF2B5EF4-FFF2-40B4-BE49-F238E27FC236}">
                <a16:creationId xmlns:a16="http://schemas.microsoft.com/office/drawing/2014/main" id="{7104A5BE-B1DA-E4D4-D7DD-98CBACC5FA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7" name="Foliennummernplatzhalter 6">
            <a:extLst>
              <a:ext uri="{FF2B5EF4-FFF2-40B4-BE49-F238E27FC236}">
                <a16:creationId xmlns:a16="http://schemas.microsoft.com/office/drawing/2014/main" id="{76EB826B-E8B4-433D-9C46-925585B0858E}"/>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92574427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A0DD9C-6C6F-42AD-AA8C-9BD93A555F10}"/>
              </a:ext>
            </a:extLst>
          </p:cNvPr>
          <p:cNvSpPr txBox="1">
            <a:spLocks/>
          </p:cNvSpPr>
          <p:nvPr/>
        </p:nvSpPr>
        <p:spPr>
          <a:xfrm>
            <a:off x="0" y="468664"/>
            <a:ext cx="17983200" cy="1968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Situation 5: Kindern Hoffnung und Liebe schenken</a:t>
            </a:r>
          </a:p>
        </p:txBody>
      </p:sp>
      <p:sp>
        <p:nvSpPr>
          <p:cNvPr id="9" name="Textfeld 8">
            <a:extLst>
              <a:ext uri="{FF2B5EF4-FFF2-40B4-BE49-F238E27FC236}">
                <a16:creationId xmlns:a16="http://schemas.microsoft.com/office/drawing/2014/main" id="{D63BE250-9F8B-49CC-AF2F-F1C7918A2D4C}"/>
              </a:ext>
            </a:extLst>
          </p:cNvPr>
          <p:cNvSpPr txBox="1"/>
          <p:nvPr/>
        </p:nvSpPr>
        <p:spPr>
          <a:xfrm>
            <a:off x="685800" y="2095500"/>
            <a:ext cx="10515600" cy="8463855"/>
          </a:xfrm>
          <a:prstGeom prst="rect">
            <a:avLst/>
          </a:prstGeom>
          <a:noFill/>
        </p:spPr>
        <p:txBody>
          <a:bodyPr wrap="square" rtlCol="0">
            <a:spAutoFit/>
          </a:bodyPr>
          <a:lstStyle/>
          <a:p>
            <a:r>
              <a:rPr lang="de-DE" sz="3200" dirty="0"/>
              <a:t>Wenn wir in Marzahn-Hellersdorf auf einen Spielplatz  gehen und mit unseren Kindern Zeit Aufmerksamkeit schenken, dauert es i.d.R. keine fünf Minuten, bis ein wildfremdes Kind auf uns zukommt und uns etwas zeigen möchte, was es kann oder uns etwas aus seinem Leben mitteilt.</a:t>
            </a:r>
          </a:p>
          <a:p>
            <a:r>
              <a:rPr lang="de-DE" sz="3200" dirty="0"/>
              <a:t>Viele Kinder wachsen ohne Vater oder Mutter auf und erhalten zu Hause wenig Wertschätzung, Anerkennung und Förderung. Gleichzeitig sind viele noch vom Atheismus geprägt. Wir haben ein Herz für diese Kinder und möchten die junge Generation positiv prägen und ihnen ihren Wert zusprechen, den Gott in ihnen sieht. Deshalb möchten wir im neuen Begegnungszentrum niedrigschwellige Angebote wie </a:t>
            </a:r>
            <a:r>
              <a:rPr lang="de-DE" sz="3200" dirty="0" err="1"/>
              <a:t>z.b.</a:t>
            </a:r>
            <a:r>
              <a:rPr lang="de-DE" sz="3200" dirty="0"/>
              <a:t> Hausaufgabenhilfe und offene Angebote schaffen, um diesen Kindern Gottes Liebe in Wort und Tat weiterzugeben und sie einzuladen, Gott persönlich kennenzulernen. Dein Beitrag macht einen Unterschied im Leben der Kinder.</a:t>
            </a:r>
          </a:p>
          <a:p>
            <a:endParaRPr lang="de-DE" sz="3200" dirty="0"/>
          </a:p>
        </p:txBody>
      </p:sp>
      <p:pic>
        <p:nvPicPr>
          <p:cNvPr id="8" name="Picture 15">
            <a:extLst>
              <a:ext uri="{FF2B5EF4-FFF2-40B4-BE49-F238E27FC236}">
                <a16:creationId xmlns:a16="http://schemas.microsoft.com/office/drawing/2014/main" id="{40BC34D9-BFD4-4511-AFFF-001DFBC2C4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54457" y="534091"/>
            <a:ext cx="928743" cy="858289"/>
          </a:xfrm>
          <a:prstGeom prst="rect">
            <a:avLst/>
          </a:prstGeom>
        </p:spPr>
      </p:pic>
      <p:pic>
        <p:nvPicPr>
          <p:cNvPr id="10" name="Picture 3">
            <a:extLst>
              <a:ext uri="{FF2B5EF4-FFF2-40B4-BE49-F238E27FC236}">
                <a16:creationId xmlns:a16="http://schemas.microsoft.com/office/drawing/2014/main" id="{03C6FE3D-154C-4DFD-9848-49DB01FB2E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044"/>
          <a:stretch/>
        </p:blipFill>
        <p:spPr>
          <a:xfrm rot="5400000">
            <a:off x="16098696" y="2651828"/>
            <a:ext cx="2863422" cy="918106"/>
          </a:xfrm>
          <a:prstGeom prst="rect">
            <a:avLst/>
          </a:prstGeom>
        </p:spPr>
      </p:pic>
      <p:pic>
        <p:nvPicPr>
          <p:cNvPr id="3" name="Grafik 2">
            <a:extLst>
              <a:ext uri="{FF2B5EF4-FFF2-40B4-BE49-F238E27FC236}">
                <a16:creationId xmlns:a16="http://schemas.microsoft.com/office/drawing/2014/main" id="{0FA0DEF7-8809-4DEE-B48C-F9EFA8924253}"/>
              </a:ext>
            </a:extLst>
          </p:cNvPr>
          <p:cNvPicPr>
            <a:picLocks noChangeAspect="1"/>
          </p:cNvPicPr>
          <p:nvPr/>
        </p:nvPicPr>
        <p:blipFill rotWithShape="1">
          <a:blip r:embed="rId4">
            <a:extLst>
              <a:ext uri="{28A0092B-C50C-407E-A947-70E740481C1C}">
                <a14:useLocalDpi xmlns:a14="http://schemas.microsoft.com/office/drawing/2010/main" val="0"/>
              </a:ext>
            </a:extLst>
          </a:blip>
          <a:srcRect t="17959"/>
          <a:stretch/>
        </p:blipFill>
        <p:spPr>
          <a:xfrm>
            <a:off x="11633234" y="3695700"/>
            <a:ext cx="5130766" cy="6331284"/>
          </a:xfrm>
          <a:prstGeom prst="rect">
            <a:avLst/>
          </a:prstGeom>
        </p:spPr>
      </p:pic>
      <p:sp>
        <p:nvSpPr>
          <p:cNvPr id="2" name="Foliennummernplatzhalter 1">
            <a:extLst>
              <a:ext uri="{FF2B5EF4-FFF2-40B4-BE49-F238E27FC236}">
                <a16:creationId xmlns:a16="http://schemas.microsoft.com/office/drawing/2014/main" id="{F7F90AB6-415F-4249-B225-9E1CF1DF513C}"/>
              </a:ext>
            </a:extLst>
          </p:cNvPr>
          <p:cNvSpPr>
            <a:spLocks noGrp="1"/>
          </p:cNvSpPr>
          <p:nvPr>
            <p:ph type="sldNum" sz="quarter" idx="12"/>
          </p:nvPr>
        </p:nvSpPr>
        <p:spPr/>
        <p:txBody>
          <a:bodyPr/>
          <a:lstStyle/>
          <a:p>
            <a:fld id="{B6F15528-21DE-4FAA-801E-634DDDAF4B2B}" type="slidenum">
              <a:rPr lang="en-US" smtClean="0"/>
              <a:pPr/>
              <a:t>10</a:t>
            </a:fld>
            <a:endParaRPr lang="en-US"/>
          </a:p>
        </p:txBody>
      </p:sp>
      <p:sp>
        <p:nvSpPr>
          <p:cNvPr id="11" name="Foliennummernplatzhalter 1">
            <a:extLst>
              <a:ext uri="{FF2B5EF4-FFF2-40B4-BE49-F238E27FC236}">
                <a16:creationId xmlns:a16="http://schemas.microsoft.com/office/drawing/2014/main" id="{45AABF50-F96E-4B81-8D7E-32E858D20E78}"/>
              </a:ext>
            </a:extLst>
          </p:cNvPr>
          <p:cNvSpPr txBox="1">
            <a:spLocks/>
          </p:cNvSpPr>
          <p:nvPr/>
        </p:nvSpPr>
        <p:spPr>
          <a:xfrm>
            <a:off x="15487330" y="92741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10</a:t>
            </a:fld>
            <a:endParaRPr lang="en-US" dirty="0"/>
          </a:p>
        </p:txBody>
      </p:sp>
    </p:spTree>
    <p:extLst>
      <p:ext uri="{BB962C8B-B14F-4D97-AF65-F5344CB8AC3E}">
        <p14:creationId xmlns:p14="http://schemas.microsoft.com/office/powerpoint/2010/main" val="365145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2C91E-DA79-510B-625F-0FDC7A9725DB}"/>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D59516D-EE9F-C315-EAE6-348F17195C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24" name="Picture 4">
            <a:extLst>
              <a:ext uri="{FF2B5EF4-FFF2-40B4-BE49-F238E27FC236}">
                <a16:creationId xmlns:a16="http://schemas.microsoft.com/office/drawing/2014/main" id="{B80F0577-03B9-F8EA-21C4-922A90897099}"/>
              </a:ext>
            </a:extLst>
          </p:cNvPr>
          <p:cNvPicPr>
            <a:picLocks noChangeAspect="1"/>
          </p:cNvPicPr>
          <p:nvPr/>
        </p:nvPicPr>
        <p:blipFill>
          <a:blip r:embed="rId3"/>
          <a:srcRect/>
          <a:stretch>
            <a:fillRect/>
          </a:stretch>
        </p:blipFill>
        <p:spPr>
          <a:xfrm>
            <a:off x="-1828800" y="8420100"/>
            <a:ext cx="3048086" cy="2880441"/>
          </a:xfrm>
          <a:prstGeom prst="rect">
            <a:avLst/>
          </a:prstGeom>
        </p:spPr>
      </p:pic>
      <p:pic>
        <p:nvPicPr>
          <p:cNvPr id="4" name="Picture 3">
            <a:extLst>
              <a:ext uri="{FF2B5EF4-FFF2-40B4-BE49-F238E27FC236}">
                <a16:creationId xmlns:a16="http://schemas.microsoft.com/office/drawing/2014/main" id="{46114162-2715-AAA7-906A-6E7404FC9D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5" name="Content Placeholder 2">
            <a:extLst>
              <a:ext uri="{FF2B5EF4-FFF2-40B4-BE49-F238E27FC236}">
                <a16:creationId xmlns:a16="http://schemas.microsoft.com/office/drawing/2014/main" id="{520D8391-17D6-F07D-4214-86C0C8C2169D}"/>
              </a:ext>
            </a:extLst>
          </p:cNvPr>
          <p:cNvSpPr txBox="1">
            <a:spLocks/>
          </p:cNvSpPr>
          <p:nvPr/>
        </p:nvSpPr>
        <p:spPr>
          <a:xfrm>
            <a:off x="1600200" y="1540961"/>
            <a:ext cx="16449589"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3300" dirty="0"/>
              <a:t>Wir möchten einen Ort schaffen, </a:t>
            </a:r>
          </a:p>
          <a:p>
            <a:pPr>
              <a:buFont typeface="Courier New" panose="02070309020205020404" pitchFamily="49" charset="0"/>
              <a:buChar char="o"/>
            </a:pPr>
            <a:r>
              <a:rPr lang="de-DE" sz="3300" dirty="0"/>
              <a:t>Wo </a:t>
            </a:r>
            <a:r>
              <a:rPr lang="de-DE" sz="3300" b="1" dirty="0"/>
              <a:t>Menschen</a:t>
            </a:r>
            <a:r>
              <a:rPr lang="de-DE" sz="3300" dirty="0"/>
              <a:t>, die </a:t>
            </a:r>
            <a:r>
              <a:rPr lang="de-DE" sz="3300" b="1" dirty="0"/>
              <a:t>auf der Suche </a:t>
            </a:r>
            <a:r>
              <a:rPr lang="de-DE" sz="3300" dirty="0"/>
              <a:t>nach Gott sind</a:t>
            </a:r>
          </a:p>
          <a:p>
            <a:pPr lvl="1">
              <a:buFont typeface="Arial" panose="020B0604020202020204" pitchFamily="34" charset="0"/>
              <a:buChar char="•"/>
            </a:pPr>
            <a:r>
              <a:rPr lang="de-DE" sz="2900" b="1" dirty="0"/>
              <a:t>Niedrigschwellige Angebote </a:t>
            </a:r>
            <a:r>
              <a:rPr lang="de-DE" sz="2900" dirty="0"/>
              <a:t>finden</a:t>
            </a:r>
          </a:p>
          <a:p>
            <a:pPr lvl="1">
              <a:buFont typeface="Arial" panose="020B0604020202020204" pitchFamily="34" charset="0"/>
              <a:buChar char="•"/>
            </a:pPr>
            <a:r>
              <a:rPr lang="de-DE" sz="2900" dirty="0"/>
              <a:t>Mit ihren ehrlichen </a:t>
            </a:r>
            <a:r>
              <a:rPr lang="de-DE" sz="2900" b="1" dirty="0"/>
              <a:t>Fragen</a:t>
            </a:r>
            <a:r>
              <a:rPr lang="de-DE" sz="2900" dirty="0"/>
              <a:t> kommen dürfen &amp; </a:t>
            </a:r>
            <a:r>
              <a:rPr lang="de-DE" sz="2900" b="1" dirty="0"/>
              <a:t>begleitet</a:t>
            </a:r>
            <a:r>
              <a:rPr lang="de-DE" sz="2900" dirty="0"/>
              <a:t> werden</a:t>
            </a:r>
          </a:p>
          <a:p>
            <a:pPr lvl="1">
              <a:buFont typeface="Arial" panose="020B0604020202020204" pitchFamily="34" charset="0"/>
              <a:buChar char="•"/>
            </a:pPr>
            <a:r>
              <a:rPr lang="de-DE" sz="2900" dirty="0"/>
              <a:t>Einen</a:t>
            </a:r>
            <a:r>
              <a:rPr lang="de-DE" sz="2900" b="1" dirty="0"/>
              <a:t> barrierefreien Zugang </a:t>
            </a:r>
            <a:r>
              <a:rPr lang="de-DE" sz="2900" dirty="0"/>
              <a:t>haben (inkl. Duschen, Wickelbereich für Babys)</a:t>
            </a:r>
          </a:p>
          <a:p>
            <a:pPr lvl="1">
              <a:buFont typeface="Arial" panose="020B0604020202020204" pitchFamily="34" charset="0"/>
              <a:buChar char="•"/>
            </a:pPr>
            <a:r>
              <a:rPr lang="de-DE" sz="2900" dirty="0"/>
              <a:t>Durch Kurse, Kleingruppen und im persönlichen Gespräch </a:t>
            </a:r>
            <a:r>
              <a:rPr lang="de-DE" sz="2900" b="1" dirty="0"/>
              <a:t>im Glauben wachsen </a:t>
            </a:r>
            <a:r>
              <a:rPr lang="de-DE" sz="2900" dirty="0"/>
              <a:t>können</a:t>
            </a:r>
          </a:p>
          <a:p>
            <a:pPr>
              <a:buFont typeface="Courier New" panose="02070309020205020404" pitchFamily="49" charset="0"/>
              <a:buChar char="o"/>
            </a:pPr>
            <a:r>
              <a:rPr lang="de-DE" sz="3300" dirty="0"/>
              <a:t>In dem </a:t>
            </a:r>
            <a:r>
              <a:rPr lang="de-DE" sz="3300" b="1" dirty="0"/>
              <a:t>Praktikanten &amp; Hospitanten übernachten </a:t>
            </a:r>
            <a:r>
              <a:rPr lang="de-DE" sz="3300" dirty="0"/>
              <a:t>können und dadurch ermutigt werden, ihren Glauben zu teilen</a:t>
            </a:r>
          </a:p>
          <a:p>
            <a:pPr>
              <a:buFont typeface="Courier New" panose="02070309020205020404" pitchFamily="49" charset="0"/>
              <a:buChar char="o"/>
            </a:pPr>
            <a:r>
              <a:rPr lang="de-DE" sz="3300" dirty="0"/>
              <a:t>In dem </a:t>
            </a:r>
            <a:r>
              <a:rPr lang="de-DE" sz="3300" b="1" dirty="0"/>
              <a:t>Schulungen für Christen </a:t>
            </a:r>
            <a:r>
              <a:rPr lang="de-DE" sz="3300" dirty="0"/>
              <a:t>angeboten werden</a:t>
            </a:r>
          </a:p>
          <a:p>
            <a:pPr>
              <a:buFont typeface="Courier New" panose="02070309020205020404" pitchFamily="49" charset="0"/>
              <a:buChar char="o"/>
            </a:pPr>
            <a:r>
              <a:rPr lang="de-DE" sz="3300" dirty="0"/>
              <a:t>Für evangelistische </a:t>
            </a:r>
            <a:r>
              <a:rPr lang="de-DE" sz="3300" b="1" dirty="0"/>
              <a:t>Angebote für Kinder </a:t>
            </a:r>
            <a:r>
              <a:rPr lang="de-DE" sz="3300" dirty="0"/>
              <a:t>(hier gibt es sehr viel Verwahrlosung)</a:t>
            </a:r>
          </a:p>
          <a:p>
            <a:pPr>
              <a:buFont typeface="Courier New" panose="02070309020205020404" pitchFamily="49" charset="0"/>
              <a:buChar char="o"/>
            </a:pPr>
            <a:r>
              <a:rPr lang="de-DE" sz="3300" dirty="0"/>
              <a:t>Eine </a:t>
            </a:r>
            <a:r>
              <a:rPr lang="de-DE" sz="3300" b="1" dirty="0"/>
              <a:t>lebendige Gemeinschaft von Christen vor Ort </a:t>
            </a:r>
            <a:r>
              <a:rPr lang="de-DE" sz="3300" dirty="0"/>
              <a:t>entsteht (durch WG – Bereich und Wohnung für uns als Familie), um sich ehrenamtlich in der Gemeindegründung &amp; bei Glaubenteilen e.V. einzubringen</a:t>
            </a:r>
          </a:p>
          <a:p>
            <a:pPr>
              <a:buFont typeface="Courier New" panose="02070309020205020404" pitchFamily="49" charset="0"/>
              <a:buChar char="o"/>
            </a:pPr>
            <a:r>
              <a:rPr lang="de-DE" sz="3300" dirty="0"/>
              <a:t>Genug </a:t>
            </a:r>
            <a:r>
              <a:rPr lang="de-DE" sz="3300" b="1" dirty="0"/>
              <a:t>Lagermöglichkeiten</a:t>
            </a:r>
            <a:r>
              <a:rPr lang="de-DE" sz="3300" dirty="0"/>
              <a:t> für den Versand unserer evangelistischen Printmedien vorhanden ist</a:t>
            </a:r>
          </a:p>
          <a:p>
            <a:pPr marL="0" indent="0">
              <a:buNone/>
            </a:pPr>
            <a:r>
              <a:rPr lang="de-DE" sz="3300" b="1" dirty="0"/>
              <a:t> </a:t>
            </a:r>
          </a:p>
          <a:p>
            <a:endParaRPr lang="de-DE" dirty="0"/>
          </a:p>
          <a:p>
            <a:pPr marL="0" indent="0">
              <a:buFont typeface="Arial" pitchFamily="34" charset="0"/>
              <a:buNone/>
            </a:pPr>
            <a:endParaRPr lang="de-DE" b="1" dirty="0"/>
          </a:p>
        </p:txBody>
      </p:sp>
      <p:sp>
        <p:nvSpPr>
          <p:cNvPr id="3" name="Title 1">
            <a:extLst>
              <a:ext uri="{FF2B5EF4-FFF2-40B4-BE49-F238E27FC236}">
                <a16:creationId xmlns:a16="http://schemas.microsoft.com/office/drawing/2014/main" id="{13C9A693-507F-89FA-8DB5-AC7FA7B547BB}"/>
              </a:ext>
            </a:extLst>
          </p:cNvPr>
          <p:cNvSpPr txBox="1">
            <a:spLocks/>
          </p:cNvSpPr>
          <p:nvPr/>
        </p:nvSpPr>
        <p:spPr>
          <a:xfrm>
            <a:off x="2743200" y="203204"/>
            <a:ext cx="10764948" cy="1968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Vision auf einen Blick</a:t>
            </a:r>
          </a:p>
        </p:txBody>
      </p:sp>
      <p:sp>
        <p:nvSpPr>
          <p:cNvPr id="2" name="Foliennummernplatzhalter 1">
            <a:extLst>
              <a:ext uri="{FF2B5EF4-FFF2-40B4-BE49-F238E27FC236}">
                <a16:creationId xmlns:a16="http://schemas.microsoft.com/office/drawing/2014/main" id="{EFD665A4-2755-4E87-975B-A416BFB122B1}"/>
              </a:ext>
            </a:extLst>
          </p:cNvPr>
          <p:cNvSpPr>
            <a:spLocks noGrp="1"/>
          </p:cNvSpPr>
          <p:nvPr>
            <p:ph type="sldNum" sz="quarter" idx="12"/>
          </p:nvPr>
        </p:nvSpPr>
        <p:spPr/>
        <p:txBody>
          <a:bodyPr/>
          <a:lstStyle/>
          <a:p>
            <a:fld id="{B6F15528-21DE-4FAA-801E-634DDDAF4B2B}" type="slidenum">
              <a:rPr lang="en-US" smtClean="0"/>
              <a:pPr/>
              <a:t>11</a:t>
            </a:fld>
            <a:endParaRPr lang="en-US"/>
          </a:p>
        </p:txBody>
      </p:sp>
      <p:sp>
        <p:nvSpPr>
          <p:cNvPr id="10" name="Foliennummernplatzhalter 1">
            <a:extLst>
              <a:ext uri="{FF2B5EF4-FFF2-40B4-BE49-F238E27FC236}">
                <a16:creationId xmlns:a16="http://schemas.microsoft.com/office/drawing/2014/main" id="{4FFD08F8-B7FD-4069-977C-A5C760F1E6F7}"/>
              </a:ext>
            </a:extLst>
          </p:cNvPr>
          <p:cNvSpPr txBox="1">
            <a:spLocks/>
          </p:cNvSpPr>
          <p:nvPr/>
        </p:nvSpPr>
        <p:spPr>
          <a:xfrm>
            <a:off x="15586363" y="9570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11</a:t>
            </a:fld>
            <a:endParaRPr lang="en-US" dirty="0"/>
          </a:p>
        </p:txBody>
      </p:sp>
    </p:spTree>
    <p:extLst>
      <p:ext uri="{BB962C8B-B14F-4D97-AF65-F5344CB8AC3E}">
        <p14:creationId xmlns:p14="http://schemas.microsoft.com/office/powerpoint/2010/main" val="390656351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2C91E-DA79-510B-625F-0FDC7A9725DB}"/>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D59516D-EE9F-C315-EAE6-348F17195C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24" name="Picture 4">
            <a:extLst>
              <a:ext uri="{FF2B5EF4-FFF2-40B4-BE49-F238E27FC236}">
                <a16:creationId xmlns:a16="http://schemas.microsoft.com/office/drawing/2014/main" id="{B80F0577-03B9-F8EA-21C4-922A90897099}"/>
              </a:ext>
            </a:extLst>
          </p:cNvPr>
          <p:cNvPicPr>
            <a:picLocks noChangeAspect="1"/>
          </p:cNvPicPr>
          <p:nvPr/>
        </p:nvPicPr>
        <p:blipFill>
          <a:blip r:embed="rId3"/>
          <a:srcRect/>
          <a:stretch>
            <a:fillRect/>
          </a:stretch>
        </p:blipFill>
        <p:spPr>
          <a:xfrm>
            <a:off x="-1828800" y="8420100"/>
            <a:ext cx="3048086" cy="2880441"/>
          </a:xfrm>
          <a:prstGeom prst="rect">
            <a:avLst/>
          </a:prstGeom>
        </p:spPr>
      </p:pic>
      <p:pic>
        <p:nvPicPr>
          <p:cNvPr id="4" name="Picture 3">
            <a:extLst>
              <a:ext uri="{FF2B5EF4-FFF2-40B4-BE49-F238E27FC236}">
                <a16:creationId xmlns:a16="http://schemas.microsoft.com/office/drawing/2014/main" id="{46114162-2715-AAA7-906A-6E7404FC9D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3" name="Title 1">
            <a:extLst>
              <a:ext uri="{FF2B5EF4-FFF2-40B4-BE49-F238E27FC236}">
                <a16:creationId xmlns:a16="http://schemas.microsoft.com/office/drawing/2014/main" id="{13C9A693-507F-89FA-8DB5-AC7FA7B547BB}"/>
              </a:ext>
            </a:extLst>
          </p:cNvPr>
          <p:cNvSpPr txBox="1">
            <a:spLocks/>
          </p:cNvSpPr>
          <p:nvPr/>
        </p:nvSpPr>
        <p:spPr>
          <a:xfrm>
            <a:off x="2209800" y="580958"/>
            <a:ext cx="12649200" cy="1968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Benötigte Ressourcen auf einen Blick</a:t>
            </a:r>
          </a:p>
        </p:txBody>
      </p:sp>
      <p:sp>
        <p:nvSpPr>
          <p:cNvPr id="2" name="Foliennummernplatzhalter 1">
            <a:extLst>
              <a:ext uri="{FF2B5EF4-FFF2-40B4-BE49-F238E27FC236}">
                <a16:creationId xmlns:a16="http://schemas.microsoft.com/office/drawing/2014/main" id="{D8461711-D4BA-412C-A397-D2CA0A3AC67D}"/>
              </a:ext>
            </a:extLst>
          </p:cNvPr>
          <p:cNvSpPr>
            <a:spLocks noGrp="1"/>
          </p:cNvSpPr>
          <p:nvPr>
            <p:ph type="sldNum" sz="quarter" idx="12"/>
          </p:nvPr>
        </p:nvSpPr>
        <p:spPr/>
        <p:txBody>
          <a:bodyPr/>
          <a:lstStyle/>
          <a:p>
            <a:fld id="{B6F15528-21DE-4FAA-801E-634DDDAF4B2B}" type="slidenum">
              <a:rPr lang="en-US" smtClean="0"/>
              <a:pPr/>
              <a:t>12</a:t>
            </a:fld>
            <a:endParaRPr lang="en-US"/>
          </a:p>
        </p:txBody>
      </p:sp>
      <p:sp>
        <p:nvSpPr>
          <p:cNvPr id="10" name="Foliennummernplatzhalter 1">
            <a:extLst>
              <a:ext uri="{FF2B5EF4-FFF2-40B4-BE49-F238E27FC236}">
                <a16:creationId xmlns:a16="http://schemas.microsoft.com/office/drawing/2014/main" id="{74E2B836-FABF-41B0-9DEC-1BF3DBAEAFBA}"/>
              </a:ext>
            </a:extLst>
          </p:cNvPr>
          <p:cNvSpPr txBox="1">
            <a:spLocks/>
          </p:cNvSpPr>
          <p:nvPr/>
        </p:nvSpPr>
        <p:spPr>
          <a:xfrm>
            <a:off x="15586363" y="9570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12</a:t>
            </a:fld>
            <a:endParaRPr lang="en-US" dirty="0"/>
          </a:p>
        </p:txBody>
      </p:sp>
      <p:pic>
        <p:nvPicPr>
          <p:cNvPr id="7" name="Grafik 6">
            <a:extLst>
              <a:ext uri="{FF2B5EF4-FFF2-40B4-BE49-F238E27FC236}">
                <a16:creationId xmlns:a16="http://schemas.microsoft.com/office/drawing/2014/main" id="{59CE13C7-EAAE-4BC4-9C27-8389B2E80A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2498" y="2116676"/>
            <a:ext cx="5948870" cy="6285202"/>
          </a:xfrm>
          <a:prstGeom prst="rect">
            <a:avLst/>
          </a:prstGeom>
        </p:spPr>
      </p:pic>
      <p:pic>
        <p:nvPicPr>
          <p:cNvPr id="9" name="Grafik 8">
            <a:extLst>
              <a:ext uri="{FF2B5EF4-FFF2-40B4-BE49-F238E27FC236}">
                <a16:creationId xmlns:a16="http://schemas.microsoft.com/office/drawing/2014/main" id="{F3A88F12-E67C-435D-B44F-CA36A62B8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7096" y="2023442"/>
            <a:ext cx="6169267" cy="6240116"/>
          </a:xfrm>
          <a:prstGeom prst="rect">
            <a:avLst/>
          </a:prstGeom>
        </p:spPr>
      </p:pic>
      <p:sp>
        <p:nvSpPr>
          <p:cNvPr id="11" name="Textfeld 10">
            <a:extLst>
              <a:ext uri="{FF2B5EF4-FFF2-40B4-BE49-F238E27FC236}">
                <a16:creationId xmlns:a16="http://schemas.microsoft.com/office/drawing/2014/main" id="{18952D93-FA52-4DED-A26F-73E53B42E6C4}"/>
              </a:ext>
            </a:extLst>
          </p:cNvPr>
          <p:cNvSpPr txBox="1"/>
          <p:nvPr/>
        </p:nvSpPr>
        <p:spPr>
          <a:xfrm>
            <a:off x="1659503" y="8503415"/>
            <a:ext cx="15355509" cy="1477328"/>
          </a:xfrm>
          <a:prstGeom prst="rect">
            <a:avLst/>
          </a:prstGeom>
          <a:noFill/>
        </p:spPr>
        <p:txBody>
          <a:bodyPr wrap="square" rtlCol="0">
            <a:spAutoFit/>
          </a:bodyPr>
          <a:lstStyle/>
          <a:p>
            <a:r>
              <a:rPr lang="de-DE" dirty="0"/>
              <a:t>72,3% der monatlichen Tilgungsrate können durch Mieteinnahmen und bereits vorhandene monatliche Spenden getilgt werden. „Nur“ 27,7% sind noch offen. Diese Lücke kann entweder durch weitere monatliche Sonderspenden  geschlossen werden (Modell 1) oder durch einmalige Zweckgebundene Spende und/oder Zinslose Darlehen (Modell 2), weil sich dadurch die monatlich zu zahlende Kreditrate verringert und dann die komplette monatliche Kreditrate durch Mieteinnahmen gedeckt werden kann. Natürlich ist auch eine Kombination aus Modell 1 und 2 möglich. Die zinslosen Darlehen sind von unserer Bank abgesichert und können jederzeit zurückgefordert werden.</a:t>
            </a:r>
          </a:p>
        </p:txBody>
      </p:sp>
    </p:spTree>
    <p:extLst>
      <p:ext uri="{BB962C8B-B14F-4D97-AF65-F5344CB8AC3E}">
        <p14:creationId xmlns:p14="http://schemas.microsoft.com/office/powerpoint/2010/main" val="218854289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2C91E-DA79-510B-625F-0FDC7A9725DB}"/>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D59516D-EE9F-C315-EAE6-348F17195C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24" name="Picture 4">
            <a:extLst>
              <a:ext uri="{FF2B5EF4-FFF2-40B4-BE49-F238E27FC236}">
                <a16:creationId xmlns:a16="http://schemas.microsoft.com/office/drawing/2014/main" id="{B80F0577-03B9-F8EA-21C4-922A90897099}"/>
              </a:ext>
            </a:extLst>
          </p:cNvPr>
          <p:cNvPicPr>
            <a:picLocks noChangeAspect="1"/>
          </p:cNvPicPr>
          <p:nvPr/>
        </p:nvPicPr>
        <p:blipFill>
          <a:blip r:embed="rId3"/>
          <a:srcRect/>
          <a:stretch>
            <a:fillRect/>
          </a:stretch>
        </p:blipFill>
        <p:spPr>
          <a:xfrm>
            <a:off x="-2286086" y="8426652"/>
            <a:ext cx="3048086" cy="2880441"/>
          </a:xfrm>
          <a:prstGeom prst="rect">
            <a:avLst/>
          </a:prstGeom>
        </p:spPr>
      </p:pic>
      <p:pic>
        <p:nvPicPr>
          <p:cNvPr id="4" name="Picture 3">
            <a:extLst>
              <a:ext uri="{FF2B5EF4-FFF2-40B4-BE49-F238E27FC236}">
                <a16:creationId xmlns:a16="http://schemas.microsoft.com/office/drawing/2014/main" id="{46114162-2715-AAA7-906A-6E7404FC9D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5" name="Content Placeholder 2">
            <a:extLst>
              <a:ext uri="{FF2B5EF4-FFF2-40B4-BE49-F238E27FC236}">
                <a16:creationId xmlns:a16="http://schemas.microsoft.com/office/drawing/2014/main" id="{520D8391-17D6-F07D-4214-86C0C8C2169D}"/>
              </a:ext>
            </a:extLst>
          </p:cNvPr>
          <p:cNvSpPr txBox="1">
            <a:spLocks/>
          </p:cNvSpPr>
          <p:nvPr/>
        </p:nvSpPr>
        <p:spPr>
          <a:xfrm>
            <a:off x="609600" y="2047920"/>
            <a:ext cx="16653592"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Courier New" panose="02070309020205020404" pitchFamily="49" charset="0"/>
              <a:buChar char="o"/>
            </a:pPr>
            <a:r>
              <a:rPr lang="de-DE" sz="3300" dirty="0"/>
              <a:t>Unterstütze uns, indem Du folgenden </a:t>
            </a:r>
            <a:r>
              <a:rPr lang="de-DE" sz="3300" b="1" dirty="0"/>
              <a:t>Erlös spendest</a:t>
            </a:r>
            <a:r>
              <a:rPr lang="de-DE" sz="3300" dirty="0"/>
              <a:t>:</a:t>
            </a:r>
          </a:p>
          <a:p>
            <a:pPr lvl="1">
              <a:buFont typeface="Courier New" panose="02070309020205020404" pitchFamily="49" charset="0"/>
              <a:buChar char="o"/>
            </a:pPr>
            <a:r>
              <a:rPr lang="de-DE" sz="2900" dirty="0"/>
              <a:t>durch einen Waffel- oder (alkoholfreiem) Cocktailverkauf in Deiner Gemeinde, </a:t>
            </a:r>
          </a:p>
          <a:p>
            <a:pPr lvl="1">
              <a:buFont typeface="Courier New" panose="02070309020205020404" pitchFamily="49" charset="0"/>
              <a:buChar char="o"/>
            </a:pPr>
            <a:r>
              <a:rPr lang="de-DE" sz="2900" dirty="0"/>
              <a:t>durch die Produktion von Kleidung, Schmuck oder Dekoartikel zum Verkauf auf Etsy.de o.ä.</a:t>
            </a:r>
          </a:p>
          <a:p>
            <a:pPr lvl="1">
              <a:buFont typeface="Courier New" panose="02070309020205020404" pitchFamily="49" charset="0"/>
              <a:buChar char="o"/>
            </a:pPr>
            <a:r>
              <a:rPr lang="de-DE" sz="2900" dirty="0"/>
              <a:t>auf einem Trödelmarkt zum Verkauf von Dingen, die Du nicht mehr brauchst (Ebay geht natürlich auch ; )</a:t>
            </a:r>
          </a:p>
          <a:p>
            <a:pPr lvl="1">
              <a:buFont typeface="Courier New" panose="02070309020205020404" pitchFamily="49" charset="0"/>
              <a:buChar char="o"/>
            </a:pPr>
            <a:r>
              <a:rPr lang="de-DE" sz="2900" dirty="0"/>
              <a:t>für die Reparatur defekter Gegenstände oder Geräte (und einem anschließenden Verkauf)</a:t>
            </a:r>
          </a:p>
          <a:p>
            <a:pPr>
              <a:buFont typeface="Courier New" panose="02070309020205020404" pitchFamily="49" charset="0"/>
              <a:buChar char="o"/>
            </a:pPr>
            <a:r>
              <a:rPr lang="de-DE" sz="3300" dirty="0"/>
              <a:t>eine </a:t>
            </a:r>
            <a:r>
              <a:rPr lang="de-DE" sz="3300" b="1" dirty="0"/>
              <a:t>Kollekte deiner Gemeinde </a:t>
            </a:r>
            <a:r>
              <a:rPr lang="de-DE" sz="3300" dirty="0"/>
              <a:t>pro Jahr als Investition für Gottes Reich</a:t>
            </a:r>
          </a:p>
          <a:p>
            <a:pPr>
              <a:buFont typeface="Courier New" panose="02070309020205020404" pitchFamily="49" charset="0"/>
              <a:buChar char="o"/>
            </a:pPr>
            <a:r>
              <a:rPr lang="de-DE" sz="3300" dirty="0"/>
              <a:t>unsere </a:t>
            </a:r>
            <a:r>
              <a:rPr lang="de-DE" sz="3300" b="1" dirty="0"/>
              <a:t>Vision</a:t>
            </a:r>
            <a:r>
              <a:rPr lang="de-DE" sz="3300" dirty="0"/>
              <a:t> mit Freunden, potentiellen Förderern oder Deiner Gemeinde </a:t>
            </a:r>
            <a:r>
              <a:rPr lang="de-DE" sz="3300" b="1" dirty="0"/>
              <a:t>teilen</a:t>
            </a:r>
            <a:r>
              <a:rPr lang="de-DE" sz="3300" dirty="0"/>
              <a:t> und auf den guten Spendenzweck hinweisen (viele „suchen“ Projekte, wo sie ihr Geld investieren sollen)</a:t>
            </a:r>
          </a:p>
          <a:p>
            <a:pPr lvl="1">
              <a:buFont typeface="Courier New" panose="02070309020205020404" pitchFamily="49" charset="0"/>
              <a:buChar char="o"/>
            </a:pPr>
            <a:r>
              <a:rPr lang="de-DE" sz="2900" dirty="0" err="1"/>
              <a:t>z.b.</a:t>
            </a:r>
            <a:r>
              <a:rPr lang="de-DE" sz="2900" dirty="0"/>
              <a:t> im Gemeindebrief </a:t>
            </a:r>
          </a:p>
          <a:p>
            <a:pPr lvl="1">
              <a:buFont typeface="Courier New" panose="02070309020205020404" pitchFamily="49" charset="0"/>
              <a:buChar char="o"/>
            </a:pPr>
            <a:r>
              <a:rPr lang="de-DE" sz="2900" dirty="0"/>
              <a:t>den Link zur Vision teilen: </a:t>
            </a:r>
            <a:r>
              <a:rPr lang="de-DE" sz="2900" dirty="0">
                <a:hlinkClick r:id="rId5"/>
              </a:rPr>
              <a:t>www.Glauben-teilen.com/begegnungszentrum</a:t>
            </a:r>
            <a:endParaRPr lang="de-DE" sz="2900" dirty="0"/>
          </a:p>
          <a:p>
            <a:pPr lvl="1">
              <a:buFont typeface="Courier New" panose="02070309020205020404" pitchFamily="49" charset="0"/>
              <a:buChar char="o"/>
            </a:pPr>
            <a:r>
              <a:rPr lang="de-DE" sz="2900" dirty="0"/>
              <a:t>eine der drei </a:t>
            </a:r>
            <a:r>
              <a:rPr lang="de-DE" sz="2900" dirty="0" err="1"/>
              <a:t>Story´s</a:t>
            </a:r>
            <a:r>
              <a:rPr lang="de-DE" sz="2900" dirty="0"/>
              <a:t> (s.o.) per </a:t>
            </a:r>
            <a:r>
              <a:rPr lang="de-DE" sz="2900" dirty="0" err="1"/>
              <a:t>Whatsapp</a:t>
            </a:r>
            <a:r>
              <a:rPr lang="de-DE" sz="2900" dirty="0"/>
              <a:t> oder in passenden Gruppen oder für ausgewählte Personen</a:t>
            </a:r>
          </a:p>
          <a:p>
            <a:pPr>
              <a:buFont typeface="Courier New" panose="02070309020205020404" pitchFamily="49" charset="0"/>
              <a:buChar char="o"/>
            </a:pPr>
            <a:r>
              <a:rPr lang="de-DE" sz="3300" dirty="0"/>
              <a:t>Nach Absprache mit uns eine </a:t>
            </a:r>
            <a:r>
              <a:rPr lang="de-DE" sz="3300" b="1" dirty="0"/>
              <a:t>Antrag auf Förderung</a:t>
            </a:r>
            <a:r>
              <a:rPr lang="de-DE" sz="3300" dirty="0"/>
              <a:t> bei einer passenden Stiftung stellen (</a:t>
            </a:r>
            <a:r>
              <a:rPr lang="de-DE" sz="3300" dirty="0" err="1"/>
              <a:t>z.b.</a:t>
            </a:r>
            <a:r>
              <a:rPr lang="de-DE" sz="3300" dirty="0"/>
              <a:t> für die Inneneinrichtung)</a:t>
            </a:r>
          </a:p>
          <a:p>
            <a:pPr>
              <a:buFont typeface="Courier New" panose="02070309020205020404" pitchFamily="49" charset="0"/>
              <a:buChar char="o"/>
            </a:pPr>
            <a:endParaRPr lang="de-DE" dirty="0"/>
          </a:p>
          <a:p>
            <a:pPr marL="0" indent="0">
              <a:buFont typeface="Arial" pitchFamily="34" charset="0"/>
              <a:buNone/>
            </a:pPr>
            <a:endParaRPr lang="de-DE" b="1" dirty="0"/>
          </a:p>
        </p:txBody>
      </p:sp>
      <p:sp>
        <p:nvSpPr>
          <p:cNvPr id="3" name="Title 1">
            <a:extLst>
              <a:ext uri="{FF2B5EF4-FFF2-40B4-BE49-F238E27FC236}">
                <a16:creationId xmlns:a16="http://schemas.microsoft.com/office/drawing/2014/main" id="{13C9A693-507F-89FA-8DB5-AC7FA7B547BB}"/>
              </a:ext>
            </a:extLst>
          </p:cNvPr>
          <p:cNvSpPr txBox="1">
            <a:spLocks/>
          </p:cNvSpPr>
          <p:nvPr/>
        </p:nvSpPr>
        <p:spPr>
          <a:xfrm>
            <a:off x="2209800" y="580958"/>
            <a:ext cx="12649200" cy="1968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Weitere Möglichmacher - Ideen</a:t>
            </a:r>
          </a:p>
        </p:txBody>
      </p:sp>
      <p:sp>
        <p:nvSpPr>
          <p:cNvPr id="2" name="Foliennummernplatzhalter 1">
            <a:extLst>
              <a:ext uri="{FF2B5EF4-FFF2-40B4-BE49-F238E27FC236}">
                <a16:creationId xmlns:a16="http://schemas.microsoft.com/office/drawing/2014/main" id="{C284A111-067E-43EB-B9C6-E03E644A81C7}"/>
              </a:ext>
            </a:extLst>
          </p:cNvPr>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407703018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E7FBB-DED9-8D8C-095E-8932D966344F}"/>
              </a:ext>
            </a:extLst>
          </p:cNvPr>
          <p:cNvSpPr>
            <a:spLocks noGrp="1"/>
          </p:cNvSpPr>
          <p:nvPr>
            <p:ph type="title"/>
          </p:nvPr>
        </p:nvSpPr>
        <p:spPr>
          <a:xfrm>
            <a:off x="8534400" y="1519925"/>
            <a:ext cx="7897213" cy="5531126"/>
          </a:xfrm>
        </p:spPr>
        <p:txBody>
          <a:bodyPr>
            <a:noAutofit/>
          </a:bodyPr>
          <a:lstStyle/>
          <a:p>
            <a:r>
              <a:rPr lang="de-DE" sz="6600" dirty="0"/>
              <a:t>Vielen Dank für Dein Vertrauen, Deine Gebete, Begleitung </a:t>
            </a:r>
            <a:r>
              <a:rPr lang="de-DE" sz="6600" b="1" dirty="0"/>
              <a:t>und/ oder </a:t>
            </a:r>
            <a:r>
              <a:rPr lang="de-DE" sz="6600" dirty="0"/>
              <a:t>finanzielle Unterstützung.</a:t>
            </a:r>
          </a:p>
        </p:txBody>
      </p:sp>
      <p:pic>
        <p:nvPicPr>
          <p:cNvPr id="12" name="Picture 11">
            <a:extLst>
              <a:ext uri="{FF2B5EF4-FFF2-40B4-BE49-F238E27FC236}">
                <a16:creationId xmlns:a16="http://schemas.microsoft.com/office/drawing/2014/main" id="{0DCFDE15-D604-08AA-AB9C-97E96F4E9AFD}"/>
              </a:ext>
            </a:extLst>
          </p:cNvPr>
          <p:cNvPicPr>
            <a:picLocks noChangeAspect="1"/>
          </p:cNvPicPr>
          <p:nvPr/>
        </p:nvPicPr>
        <p:blipFill>
          <a:blip r:embed="rId2"/>
          <a:stretch>
            <a:fillRect/>
          </a:stretch>
        </p:blipFill>
        <p:spPr>
          <a:xfrm>
            <a:off x="14456546" y="9311780"/>
            <a:ext cx="3600756" cy="853830"/>
          </a:xfrm>
          <a:prstGeom prst="rect">
            <a:avLst/>
          </a:prstGeom>
        </p:spPr>
      </p:pic>
      <p:pic>
        <p:nvPicPr>
          <p:cNvPr id="10" name="Picture 7">
            <a:extLst>
              <a:ext uri="{FF2B5EF4-FFF2-40B4-BE49-F238E27FC236}">
                <a16:creationId xmlns:a16="http://schemas.microsoft.com/office/drawing/2014/main" id="{CC419C62-3BB9-D723-B525-908F3AE670C8}"/>
              </a:ext>
            </a:extLst>
          </p:cNvPr>
          <p:cNvPicPr>
            <a:picLocks noChangeAspect="1"/>
          </p:cNvPicPr>
          <p:nvPr/>
        </p:nvPicPr>
        <p:blipFill>
          <a:blip r:embed="rId3"/>
          <a:srcRect/>
          <a:stretch>
            <a:fillRect/>
          </a:stretch>
        </p:blipFill>
        <p:spPr>
          <a:xfrm rot="5400000">
            <a:off x="15222257" y="6381"/>
            <a:ext cx="3468734" cy="1855773"/>
          </a:xfrm>
          <a:prstGeom prst="rect">
            <a:avLst/>
          </a:prstGeom>
        </p:spPr>
      </p:pic>
      <p:pic>
        <p:nvPicPr>
          <p:cNvPr id="5" name="Picture 4">
            <a:extLst>
              <a:ext uri="{FF2B5EF4-FFF2-40B4-BE49-F238E27FC236}">
                <a16:creationId xmlns:a16="http://schemas.microsoft.com/office/drawing/2014/main" id="{FADFE4DD-89E5-79EB-AE56-BFDFF09F8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14500"/>
            <a:ext cx="8317265" cy="5141976"/>
          </a:xfrm>
          <a:prstGeom prst="rect">
            <a:avLst/>
          </a:prstGeom>
        </p:spPr>
      </p:pic>
      <p:pic>
        <p:nvPicPr>
          <p:cNvPr id="7" name="Picture 10">
            <a:extLst>
              <a:ext uri="{FF2B5EF4-FFF2-40B4-BE49-F238E27FC236}">
                <a16:creationId xmlns:a16="http://schemas.microsoft.com/office/drawing/2014/main" id="{822F6DC7-7A2D-4353-ACC5-6BAB59C5E9D3}"/>
              </a:ext>
            </a:extLst>
          </p:cNvPr>
          <p:cNvPicPr>
            <a:picLocks noChangeAspect="1"/>
          </p:cNvPicPr>
          <p:nvPr/>
        </p:nvPicPr>
        <p:blipFill>
          <a:blip r:embed="rId5"/>
          <a:stretch>
            <a:fillRect/>
          </a:stretch>
        </p:blipFill>
        <p:spPr>
          <a:xfrm>
            <a:off x="778950" y="7003630"/>
            <a:ext cx="1981200" cy="1981200"/>
          </a:xfrm>
          <a:prstGeom prst="rect">
            <a:avLst/>
          </a:prstGeom>
        </p:spPr>
      </p:pic>
      <p:pic>
        <p:nvPicPr>
          <p:cNvPr id="13" name="Grafik 12">
            <a:extLst>
              <a:ext uri="{FF2B5EF4-FFF2-40B4-BE49-F238E27FC236}">
                <a16:creationId xmlns:a16="http://schemas.microsoft.com/office/drawing/2014/main" id="{C1C5C3B4-59ED-40FE-BAB5-97D5CCEB562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395277" y="7121991"/>
            <a:ext cx="1840230" cy="1744477"/>
          </a:xfrm>
          <a:prstGeom prst="rect">
            <a:avLst/>
          </a:prstGeom>
          <a:noFill/>
          <a:ln>
            <a:noFill/>
          </a:ln>
        </p:spPr>
      </p:pic>
      <p:sp>
        <p:nvSpPr>
          <p:cNvPr id="14" name="Text Box 2">
            <a:extLst>
              <a:ext uri="{FF2B5EF4-FFF2-40B4-BE49-F238E27FC236}">
                <a16:creationId xmlns:a16="http://schemas.microsoft.com/office/drawing/2014/main" id="{19438FF5-0DA5-4B42-8DC7-899E5BEDEC83}"/>
              </a:ext>
            </a:extLst>
          </p:cNvPr>
          <p:cNvSpPr txBox="1">
            <a:spLocks noChangeArrowheads="1"/>
          </p:cNvSpPr>
          <p:nvPr/>
        </p:nvSpPr>
        <p:spPr bwMode="auto">
          <a:xfrm>
            <a:off x="778950" y="8984830"/>
            <a:ext cx="4876800" cy="215870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de-DE" sz="2400" kern="100" dirty="0">
                <a:effectLst/>
                <a:latin typeface="Calibri" panose="020F0502020204030204" pitchFamily="34" charset="0"/>
                <a:ea typeface="Calibri" panose="020F0502020204030204" pitchFamily="34" charset="0"/>
                <a:cs typeface="Times New Roman" panose="02020603050405020304" pitchFamily="18" charset="0"/>
              </a:rPr>
              <a:t>Spendenkonto</a:t>
            </a:r>
          </a:p>
          <a:p>
            <a:pPr>
              <a:lnSpc>
                <a:spcPct val="107000"/>
              </a:lnSpc>
              <a:spcAft>
                <a:spcPts val="800"/>
              </a:spcAft>
            </a:pPr>
            <a:r>
              <a:rPr lang="de-DE" sz="2400" kern="100" dirty="0">
                <a:latin typeface="Calibri" panose="020F0502020204030204" pitchFamily="34" charset="0"/>
                <a:ea typeface="Calibri" panose="020F0502020204030204" pitchFamily="34" charset="0"/>
                <a:cs typeface="Times New Roman" panose="02020603050405020304" pitchFamily="18" charset="0"/>
              </a:rPr>
              <a:t>www.Glauben-teilen.com/spende</a:t>
            </a:r>
            <a:endParaRPr lang="de-D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2">
            <a:extLst>
              <a:ext uri="{FF2B5EF4-FFF2-40B4-BE49-F238E27FC236}">
                <a16:creationId xmlns:a16="http://schemas.microsoft.com/office/drawing/2014/main" id="{8206D599-8723-4F4D-B17B-EACA60F68CC1}"/>
              </a:ext>
            </a:extLst>
          </p:cNvPr>
          <p:cNvSpPr txBox="1">
            <a:spLocks noChangeArrowheads="1"/>
          </p:cNvSpPr>
          <p:nvPr/>
        </p:nvSpPr>
        <p:spPr bwMode="auto">
          <a:xfrm>
            <a:off x="5395277" y="8919216"/>
            <a:ext cx="7897213" cy="124639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de-DE" sz="2400" kern="100" dirty="0">
                <a:effectLst/>
                <a:latin typeface="Calibri" panose="020F0502020204030204" pitchFamily="34" charset="0"/>
                <a:ea typeface="Calibri" panose="020F0502020204030204" pitchFamily="34" charset="0"/>
                <a:cs typeface="Times New Roman" panose="02020603050405020304" pitchFamily="18" charset="0"/>
              </a:rPr>
              <a:t>Link zu </a:t>
            </a:r>
            <a:r>
              <a:rPr lang="de-DE" sz="2400" kern="100" dirty="0" err="1">
                <a:effectLst/>
                <a:latin typeface="Calibri" panose="020F0502020204030204" pitchFamily="34" charset="0"/>
                <a:ea typeface="Calibri" panose="020F0502020204030204" pitchFamily="34" charset="0"/>
                <a:cs typeface="Times New Roman" panose="02020603050405020304" pitchFamily="18" charset="0"/>
              </a:rPr>
              <a:t>Paypal</a:t>
            </a:r>
            <a:endParaRPr lang="de-D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2400" kern="100" dirty="0">
                <a:effectLst/>
                <a:latin typeface="Calibri" panose="020F0502020204030204" pitchFamily="34" charset="0"/>
                <a:ea typeface="Calibri" panose="020F0502020204030204" pitchFamily="34" charset="0"/>
                <a:cs typeface="Times New Roman" panose="02020603050405020304" pitchFamily="18" charset="0"/>
              </a:rPr>
              <a:t>Hinweis: Da </a:t>
            </a:r>
            <a:r>
              <a:rPr lang="de-DE" sz="2400" kern="100" dirty="0" err="1">
                <a:effectLst/>
                <a:latin typeface="Calibri" panose="020F0502020204030204" pitchFamily="34" charset="0"/>
                <a:ea typeface="Calibri" panose="020F0502020204030204" pitchFamily="34" charset="0"/>
                <a:cs typeface="Times New Roman" panose="02020603050405020304" pitchFamily="18" charset="0"/>
              </a:rPr>
              <a:t>Paypalgebühren</a:t>
            </a:r>
            <a:r>
              <a:rPr lang="de-DE" sz="2400" kern="100" dirty="0">
                <a:effectLst/>
                <a:latin typeface="Calibri" panose="020F0502020204030204" pitchFamily="34" charset="0"/>
                <a:ea typeface="Calibri" panose="020F0502020204030204" pitchFamily="34" charset="0"/>
                <a:cs typeface="Times New Roman" panose="02020603050405020304" pitchFamily="18" charset="0"/>
              </a:rPr>
              <a:t> entstehen, wäre uns vor allem bei größeren Beträgen eine </a:t>
            </a:r>
            <a:r>
              <a:rPr lang="de-DE" sz="2400" kern="100" dirty="0">
                <a:latin typeface="Calibri" panose="020F0502020204030204" pitchFamily="34" charset="0"/>
                <a:ea typeface="Calibri" panose="020F0502020204030204" pitchFamily="34" charset="0"/>
                <a:cs typeface="Times New Roman" panose="02020603050405020304" pitchFamily="18" charset="0"/>
              </a:rPr>
              <a:t>S</a:t>
            </a:r>
            <a:r>
              <a:rPr lang="de-DE" sz="2400" kern="100" dirty="0">
                <a:effectLst/>
                <a:latin typeface="Calibri" panose="020F0502020204030204" pitchFamily="34" charset="0"/>
                <a:ea typeface="Calibri" panose="020F0502020204030204" pitchFamily="34" charset="0"/>
                <a:cs typeface="Times New Roman" panose="02020603050405020304" pitchFamily="18" charset="0"/>
              </a:rPr>
              <a:t>pende auf unser Konto lieber.</a:t>
            </a:r>
          </a:p>
        </p:txBody>
      </p:sp>
      <p:sp>
        <p:nvSpPr>
          <p:cNvPr id="3" name="Rechteck 2">
            <a:extLst>
              <a:ext uri="{FF2B5EF4-FFF2-40B4-BE49-F238E27FC236}">
                <a16:creationId xmlns:a16="http://schemas.microsoft.com/office/drawing/2014/main" id="{8AE745F5-409C-440B-A848-53DF6C067E72}"/>
              </a:ext>
            </a:extLst>
          </p:cNvPr>
          <p:cNvSpPr/>
          <p:nvPr/>
        </p:nvSpPr>
        <p:spPr>
          <a:xfrm>
            <a:off x="8839200" y="7389140"/>
            <a:ext cx="5271594" cy="1477328"/>
          </a:xfrm>
          <a:prstGeom prst="rect">
            <a:avLst/>
          </a:prstGeom>
        </p:spPr>
        <p:txBody>
          <a:bodyPr wrap="square">
            <a:spAutoFit/>
          </a:bodyPr>
          <a:lstStyle/>
          <a:p>
            <a:r>
              <a:rPr lang="de-DE" dirty="0"/>
              <a:t>Kontoinhaber: Glaubenteilen e.V.</a:t>
            </a:r>
          </a:p>
          <a:p>
            <a:r>
              <a:rPr lang="de-DE" dirty="0"/>
              <a:t>IBAN: DE 13 5009 2100 0001 7865 04</a:t>
            </a:r>
          </a:p>
          <a:p>
            <a:r>
              <a:rPr lang="de-DE" dirty="0"/>
              <a:t>BIC: GENODE51BH2</a:t>
            </a:r>
          </a:p>
          <a:p>
            <a:r>
              <a:rPr lang="de-DE" dirty="0"/>
              <a:t>Bank: Freikirchenbank (Bad Homburg)</a:t>
            </a:r>
          </a:p>
          <a:p>
            <a:r>
              <a:rPr lang="de-DE" dirty="0"/>
              <a:t>Verwendungszweck: Spende Begegnungszentrum</a:t>
            </a:r>
          </a:p>
        </p:txBody>
      </p:sp>
      <p:sp>
        <p:nvSpPr>
          <p:cNvPr id="4" name="Foliennummernplatzhalter 3">
            <a:extLst>
              <a:ext uri="{FF2B5EF4-FFF2-40B4-BE49-F238E27FC236}">
                <a16:creationId xmlns:a16="http://schemas.microsoft.com/office/drawing/2014/main" id="{01D425CA-D9E7-494B-83A0-654D71FEA813}"/>
              </a:ext>
            </a:extLst>
          </p:cNvPr>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408745484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4823AF7-E96C-7DEF-2755-AAE46C22E5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sp>
        <p:nvSpPr>
          <p:cNvPr id="8" name="Titel 1">
            <a:extLst>
              <a:ext uri="{FF2B5EF4-FFF2-40B4-BE49-F238E27FC236}">
                <a16:creationId xmlns:a16="http://schemas.microsoft.com/office/drawing/2014/main" id="{1E6FE37B-9108-EC64-355D-3E833F5D8D63}"/>
              </a:ext>
            </a:extLst>
          </p:cNvPr>
          <p:cNvSpPr txBox="1">
            <a:spLocks/>
          </p:cNvSpPr>
          <p:nvPr/>
        </p:nvSpPr>
        <p:spPr>
          <a:xfrm>
            <a:off x="806724" y="9131848"/>
            <a:ext cx="5517876" cy="16093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4000" dirty="0"/>
              <a:t>1. EVANGELISATION</a:t>
            </a:r>
          </a:p>
        </p:txBody>
      </p:sp>
      <p:pic>
        <p:nvPicPr>
          <p:cNvPr id="10" name="Grafik 3">
            <a:extLst>
              <a:ext uri="{FF2B5EF4-FFF2-40B4-BE49-F238E27FC236}">
                <a16:creationId xmlns:a16="http://schemas.microsoft.com/office/drawing/2014/main" id="{A750E76D-DB58-86D9-F702-3317C34A7223}"/>
              </a:ext>
            </a:extLst>
          </p:cNvPr>
          <p:cNvPicPr>
            <a:picLocks noChangeAspect="1"/>
          </p:cNvPicPr>
          <p:nvPr/>
        </p:nvPicPr>
        <p:blipFill rotWithShape="1">
          <a:blip r:embed="rId3"/>
          <a:srcRect l="11571" t="27199" r="33862"/>
          <a:stretch/>
        </p:blipFill>
        <p:spPr>
          <a:xfrm>
            <a:off x="6230938" y="6134098"/>
            <a:ext cx="3721233" cy="2792662"/>
          </a:xfrm>
          <a:prstGeom prst="rect">
            <a:avLst/>
          </a:prstGeom>
        </p:spPr>
      </p:pic>
      <p:pic>
        <p:nvPicPr>
          <p:cNvPr id="14" name="Inhaltsplatzhalter 4">
            <a:extLst>
              <a:ext uri="{FF2B5EF4-FFF2-40B4-BE49-F238E27FC236}">
                <a16:creationId xmlns:a16="http://schemas.microsoft.com/office/drawing/2014/main" id="{E4099493-7F47-A262-06CC-CD29AD7F18AF}"/>
              </a:ext>
            </a:extLst>
          </p:cNvPr>
          <p:cNvPicPr>
            <a:picLocks noChangeAspect="1"/>
          </p:cNvPicPr>
          <p:nvPr/>
        </p:nvPicPr>
        <p:blipFill>
          <a:blip r:embed="rId4"/>
          <a:stretch>
            <a:fillRect/>
          </a:stretch>
        </p:blipFill>
        <p:spPr>
          <a:xfrm>
            <a:off x="1556375" y="6134100"/>
            <a:ext cx="4185722" cy="2792662"/>
          </a:xfrm>
          <a:prstGeom prst="rect">
            <a:avLst/>
          </a:prstGeom>
        </p:spPr>
      </p:pic>
      <p:sp>
        <p:nvSpPr>
          <p:cNvPr id="18" name="Titel 1">
            <a:extLst>
              <a:ext uri="{FF2B5EF4-FFF2-40B4-BE49-F238E27FC236}">
                <a16:creationId xmlns:a16="http://schemas.microsoft.com/office/drawing/2014/main" id="{F96844A0-67F2-BE38-437A-496663453BA1}"/>
              </a:ext>
            </a:extLst>
          </p:cNvPr>
          <p:cNvSpPr txBox="1">
            <a:spLocks/>
          </p:cNvSpPr>
          <p:nvPr/>
        </p:nvSpPr>
        <p:spPr>
          <a:xfrm>
            <a:off x="6119777" y="8704187"/>
            <a:ext cx="4423736"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4000" dirty="0"/>
              <a:t>2. Jüngerschaft</a:t>
            </a:r>
          </a:p>
        </p:txBody>
      </p:sp>
      <p:sp>
        <p:nvSpPr>
          <p:cNvPr id="19" name="Titel 1">
            <a:extLst>
              <a:ext uri="{FF2B5EF4-FFF2-40B4-BE49-F238E27FC236}">
                <a16:creationId xmlns:a16="http://schemas.microsoft.com/office/drawing/2014/main" id="{96A9F900-553B-FA44-85E4-7E1E9EF0599D}"/>
              </a:ext>
            </a:extLst>
          </p:cNvPr>
          <p:cNvSpPr txBox="1">
            <a:spLocks/>
          </p:cNvSpPr>
          <p:nvPr/>
        </p:nvSpPr>
        <p:spPr>
          <a:xfrm>
            <a:off x="10348137" y="8677656"/>
            <a:ext cx="5585012"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4000" dirty="0"/>
              <a:t>3. Multiplikation</a:t>
            </a:r>
          </a:p>
        </p:txBody>
      </p:sp>
      <p:sp>
        <p:nvSpPr>
          <p:cNvPr id="20" name="Titel 1">
            <a:extLst>
              <a:ext uri="{FF2B5EF4-FFF2-40B4-BE49-F238E27FC236}">
                <a16:creationId xmlns:a16="http://schemas.microsoft.com/office/drawing/2014/main" id="{67D591F3-BCDC-052E-397F-0B063DCAB60A}"/>
              </a:ext>
            </a:extLst>
          </p:cNvPr>
          <p:cNvSpPr txBox="1">
            <a:spLocks/>
          </p:cNvSpPr>
          <p:nvPr/>
        </p:nvSpPr>
        <p:spPr>
          <a:xfrm>
            <a:off x="5724420" y="3931853"/>
            <a:ext cx="9847880" cy="1211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6000" dirty="0"/>
              <a:t>Unsere Vision</a:t>
            </a:r>
          </a:p>
        </p:txBody>
      </p:sp>
      <p:pic>
        <p:nvPicPr>
          <p:cNvPr id="22" name="Inhaltsplatzhalter 4">
            <a:extLst>
              <a:ext uri="{FF2B5EF4-FFF2-40B4-BE49-F238E27FC236}">
                <a16:creationId xmlns:a16="http://schemas.microsoft.com/office/drawing/2014/main" id="{883A4BB3-EDC0-EA53-48F6-C0D97674E7EA}"/>
              </a:ext>
            </a:extLst>
          </p:cNvPr>
          <p:cNvPicPr>
            <a:picLocks noChangeAspect="1"/>
          </p:cNvPicPr>
          <p:nvPr/>
        </p:nvPicPr>
        <p:blipFill>
          <a:blip r:embed="rId6"/>
          <a:stretch>
            <a:fillRect/>
          </a:stretch>
        </p:blipFill>
        <p:spPr>
          <a:xfrm>
            <a:off x="10309069" y="6145573"/>
            <a:ext cx="4245131" cy="2832299"/>
          </a:xfrm>
          <a:prstGeom prst="rect">
            <a:avLst/>
          </a:prstGeom>
        </p:spPr>
      </p:pic>
      <p:pic>
        <p:nvPicPr>
          <p:cNvPr id="24" name="Picture 4">
            <a:extLst>
              <a:ext uri="{FF2B5EF4-FFF2-40B4-BE49-F238E27FC236}">
                <a16:creationId xmlns:a16="http://schemas.microsoft.com/office/drawing/2014/main" id="{389A414F-B028-D910-1BB6-60B4CEAC1721}"/>
              </a:ext>
            </a:extLst>
          </p:cNvPr>
          <p:cNvPicPr>
            <a:picLocks noChangeAspect="1"/>
          </p:cNvPicPr>
          <p:nvPr/>
        </p:nvPicPr>
        <p:blipFill>
          <a:blip r:embed="rId7"/>
          <a:srcRect/>
          <a:stretch>
            <a:fillRect/>
          </a:stretch>
        </p:blipFill>
        <p:spPr>
          <a:xfrm>
            <a:off x="-2505051" y="8496300"/>
            <a:ext cx="3048086" cy="2880441"/>
          </a:xfrm>
          <a:prstGeom prst="rect">
            <a:avLst/>
          </a:prstGeom>
        </p:spPr>
      </p:pic>
      <p:pic>
        <p:nvPicPr>
          <p:cNvPr id="3" name="Picture 2">
            <a:extLst>
              <a:ext uri="{FF2B5EF4-FFF2-40B4-BE49-F238E27FC236}">
                <a16:creationId xmlns:a16="http://schemas.microsoft.com/office/drawing/2014/main" id="{65B0FB23-4DC2-51D4-C101-E6B0FA7F9FE0}"/>
              </a:ext>
            </a:extLst>
          </p:cNvPr>
          <p:cNvPicPr>
            <a:picLocks noChangeAspect="1"/>
          </p:cNvPicPr>
          <p:nvPr/>
        </p:nvPicPr>
        <p:blipFill>
          <a:blip r:embed="rId8" cstate="print">
            <a:extLst>
              <a:ext uri="{28A0092B-C50C-407E-A947-70E740481C1C}">
                <a14:useLocalDpi xmlns:a14="http://schemas.microsoft.com/office/drawing/2010/main" val="0"/>
              </a:ext>
            </a:extLst>
          </a:blip>
          <a:srcRect t="2624" r="12781" b="5704"/>
          <a:stretch/>
        </p:blipFill>
        <p:spPr>
          <a:xfrm>
            <a:off x="1524000" y="1546412"/>
            <a:ext cx="13030200" cy="4024749"/>
          </a:xfrm>
          <a:prstGeom prst="rect">
            <a:avLst/>
          </a:prstGeom>
        </p:spPr>
      </p:pic>
      <p:pic>
        <p:nvPicPr>
          <p:cNvPr id="6" name="Picture 6"/>
          <p:cNvPicPr>
            <a:picLocks noChangeAspect="1"/>
          </p:cNvPicPr>
          <p:nvPr/>
        </p:nvPicPr>
        <p:blipFill>
          <a:blip r:embed="rId9"/>
          <a:srcRect/>
          <a:stretch>
            <a:fillRect/>
          </a:stretch>
        </p:blipFill>
        <p:spPr>
          <a:xfrm rot="5400000">
            <a:off x="13744032" y="108276"/>
            <a:ext cx="3427826" cy="1833887"/>
          </a:xfrm>
          <a:prstGeom prst="rect">
            <a:avLst/>
          </a:prstGeom>
        </p:spPr>
      </p:pic>
      <p:pic>
        <p:nvPicPr>
          <p:cNvPr id="4" name="Picture 3">
            <a:extLst>
              <a:ext uri="{FF2B5EF4-FFF2-40B4-BE49-F238E27FC236}">
                <a16:creationId xmlns:a16="http://schemas.microsoft.com/office/drawing/2014/main" id="{7104A5BE-B1DA-E4D4-D7DD-98CBACC5FA1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7" name="Foliennummernplatzhalter 6">
            <a:extLst>
              <a:ext uri="{FF2B5EF4-FFF2-40B4-BE49-F238E27FC236}">
                <a16:creationId xmlns:a16="http://schemas.microsoft.com/office/drawing/2014/main" id="{76EB826B-E8B4-433D-9C46-925585B0858E}"/>
              </a:ext>
            </a:extLst>
          </p:cNvPr>
          <p:cNvSpPr>
            <a:spLocks noGrp="1"/>
          </p:cNvSpPr>
          <p:nvPr>
            <p:ph type="sldNum" sz="quarter" idx="12"/>
          </p:nvPr>
        </p:nvSpPr>
        <p:spPr/>
        <p:txBody>
          <a:bodyPr/>
          <a:lstStyle/>
          <a:p>
            <a:fld id="{B6F15528-21DE-4FAA-801E-634DDDAF4B2B}" type="slidenum">
              <a:rPr lang="en-US" smtClean="0"/>
              <a:pPr/>
              <a:t>15</a:t>
            </a:fld>
            <a:endParaRPr lang="en-US"/>
          </a:p>
        </p:txBody>
      </p:sp>
      <p:sp>
        <p:nvSpPr>
          <p:cNvPr id="15" name="Title 1">
            <a:extLst>
              <a:ext uri="{FF2B5EF4-FFF2-40B4-BE49-F238E27FC236}">
                <a16:creationId xmlns:a16="http://schemas.microsoft.com/office/drawing/2014/main" id="{F9B39FD0-AD57-4DFF-84E8-C5AA42C2049E}"/>
              </a:ext>
            </a:extLst>
          </p:cNvPr>
          <p:cNvSpPr txBox="1">
            <a:spLocks/>
          </p:cNvSpPr>
          <p:nvPr/>
        </p:nvSpPr>
        <p:spPr>
          <a:xfrm>
            <a:off x="1295400" y="225325"/>
            <a:ext cx="12649200" cy="1968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Ausführliche Darstellung</a:t>
            </a:r>
          </a:p>
        </p:txBody>
      </p:sp>
      <p:sp>
        <p:nvSpPr>
          <p:cNvPr id="17" name="Foliennummernplatzhalter 1">
            <a:extLst>
              <a:ext uri="{FF2B5EF4-FFF2-40B4-BE49-F238E27FC236}">
                <a16:creationId xmlns:a16="http://schemas.microsoft.com/office/drawing/2014/main" id="{B505DF0A-4797-4B68-9B71-2EA81B77EE56}"/>
              </a:ext>
            </a:extLst>
          </p:cNvPr>
          <p:cNvSpPr txBox="1">
            <a:spLocks/>
          </p:cNvSpPr>
          <p:nvPr/>
        </p:nvSpPr>
        <p:spPr>
          <a:xfrm>
            <a:off x="15586363" y="9570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15</a:t>
            </a:fld>
            <a:endParaRPr lang="en-US" dirty="0"/>
          </a:p>
        </p:txBody>
      </p:sp>
    </p:spTree>
    <p:extLst>
      <p:ext uri="{BB962C8B-B14F-4D97-AF65-F5344CB8AC3E}">
        <p14:creationId xmlns:p14="http://schemas.microsoft.com/office/powerpoint/2010/main" val="339981624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2C91E-DA79-510B-625F-0FDC7A9725DB}"/>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D59516D-EE9F-C315-EAE6-348F17195C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24" name="Picture 4">
            <a:extLst>
              <a:ext uri="{FF2B5EF4-FFF2-40B4-BE49-F238E27FC236}">
                <a16:creationId xmlns:a16="http://schemas.microsoft.com/office/drawing/2014/main" id="{B80F0577-03B9-F8EA-21C4-922A90897099}"/>
              </a:ext>
            </a:extLst>
          </p:cNvPr>
          <p:cNvPicPr>
            <a:picLocks noChangeAspect="1"/>
          </p:cNvPicPr>
          <p:nvPr/>
        </p:nvPicPr>
        <p:blipFill>
          <a:blip r:embed="rId3"/>
          <a:srcRect/>
          <a:stretch>
            <a:fillRect/>
          </a:stretch>
        </p:blipFill>
        <p:spPr>
          <a:xfrm>
            <a:off x="-1828800" y="8420100"/>
            <a:ext cx="3048086" cy="2880441"/>
          </a:xfrm>
          <a:prstGeom prst="rect">
            <a:avLst/>
          </a:prstGeom>
        </p:spPr>
      </p:pic>
      <p:pic>
        <p:nvPicPr>
          <p:cNvPr id="4" name="Picture 3">
            <a:extLst>
              <a:ext uri="{FF2B5EF4-FFF2-40B4-BE49-F238E27FC236}">
                <a16:creationId xmlns:a16="http://schemas.microsoft.com/office/drawing/2014/main" id="{46114162-2715-AAA7-906A-6E7404FC9D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5" name="Content Placeholder 2">
            <a:extLst>
              <a:ext uri="{FF2B5EF4-FFF2-40B4-BE49-F238E27FC236}">
                <a16:creationId xmlns:a16="http://schemas.microsoft.com/office/drawing/2014/main" id="{520D8391-17D6-F07D-4214-86C0C8C2169D}"/>
              </a:ext>
            </a:extLst>
          </p:cNvPr>
          <p:cNvSpPr txBox="1">
            <a:spLocks/>
          </p:cNvSpPr>
          <p:nvPr/>
        </p:nvSpPr>
        <p:spPr>
          <a:xfrm>
            <a:off x="1219286" y="1565206"/>
            <a:ext cx="16449589"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3300" b="1" dirty="0"/>
              <a:t>Seite 17: Unser Team in Bildern</a:t>
            </a:r>
          </a:p>
          <a:p>
            <a:pPr marL="0" indent="0">
              <a:buNone/>
            </a:pPr>
            <a:r>
              <a:rPr lang="de-DE" sz="3300" b="1" dirty="0"/>
              <a:t>Seite 18 – 20: Unsere aktuellen Schwerpunkte &amp; Vision für Glaubenteilen e.V.</a:t>
            </a:r>
          </a:p>
          <a:p>
            <a:pPr marL="0" indent="0">
              <a:buNone/>
            </a:pPr>
            <a:r>
              <a:rPr lang="de-DE" sz="3300" b="1" dirty="0"/>
              <a:t>	</a:t>
            </a:r>
            <a:r>
              <a:rPr lang="de-DE" sz="3300" dirty="0"/>
              <a:t>Seite 18: Schwerpunkt Evangelisation</a:t>
            </a:r>
          </a:p>
          <a:p>
            <a:pPr marL="0" indent="0">
              <a:buNone/>
            </a:pPr>
            <a:r>
              <a:rPr lang="de-DE" sz="3300" dirty="0"/>
              <a:t>	Seite 19: Schwerpunkt Jüngerschaft</a:t>
            </a:r>
          </a:p>
          <a:p>
            <a:pPr marL="0" indent="0">
              <a:buNone/>
            </a:pPr>
            <a:r>
              <a:rPr lang="de-DE" sz="3300" dirty="0"/>
              <a:t>	Seite 20: Schwerpunkt Multiplikation</a:t>
            </a:r>
          </a:p>
          <a:p>
            <a:pPr marL="0" indent="0">
              <a:buNone/>
            </a:pPr>
            <a:r>
              <a:rPr lang="de-DE" sz="3300" b="1" dirty="0"/>
              <a:t>Seite 22 – 22: Rückblick: Wunder wagen</a:t>
            </a:r>
          </a:p>
          <a:p>
            <a:pPr marL="0" indent="0">
              <a:buNone/>
            </a:pPr>
            <a:r>
              <a:rPr lang="de-DE" sz="3300" b="1" dirty="0"/>
              <a:t>Seite 23 – 24: Vorbereitung auf Wachstum von Glaubenteilen e.V.</a:t>
            </a:r>
          </a:p>
          <a:p>
            <a:pPr marL="0" indent="0">
              <a:buNone/>
            </a:pPr>
            <a:r>
              <a:rPr lang="de-DE" sz="3300" b="1" dirty="0"/>
              <a:t>Seite 25: Überblick: Benötigte Ressourcen</a:t>
            </a:r>
          </a:p>
          <a:p>
            <a:pPr marL="0" indent="0">
              <a:buNone/>
            </a:pPr>
            <a:r>
              <a:rPr lang="de-DE" sz="3300" b="1" dirty="0"/>
              <a:t>Seite 26 – 28: Zukunftsvision im Zusammenhang mit unseren Schwerpunkten von Glaubenteilen e.V.</a:t>
            </a:r>
          </a:p>
          <a:p>
            <a:pPr marL="0" indent="0">
              <a:buNone/>
            </a:pPr>
            <a:r>
              <a:rPr lang="de-DE" sz="3300" b="1" dirty="0"/>
              <a:t>Seite 29: Unsere Überlegungen: 3 Optionen</a:t>
            </a:r>
          </a:p>
          <a:p>
            <a:pPr marL="0" indent="0">
              <a:buNone/>
            </a:pPr>
            <a:r>
              <a:rPr lang="de-DE" sz="3300" b="1" dirty="0"/>
              <a:t>Seite 30: Grenzen Altbau</a:t>
            </a:r>
          </a:p>
          <a:p>
            <a:pPr marL="0" indent="0">
              <a:buNone/>
            </a:pPr>
            <a:r>
              <a:rPr lang="de-DE" sz="3300" b="1" dirty="0"/>
              <a:t>Seite 31 – 33: Finanzierung</a:t>
            </a:r>
          </a:p>
          <a:p>
            <a:pPr marL="0" indent="0">
              <a:buNone/>
            </a:pPr>
            <a:r>
              <a:rPr lang="de-DE" sz="3300" b="1"/>
              <a:t>Seite 34-35: </a:t>
            </a:r>
            <a:r>
              <a:rPr lang="de-DE" sz="3300" b="1" dirty="0"/>
              <a:t>Abschluss - Statement von uns</a:t>
            </a:r>
          </a:p>
          <a:p>
            <a:pPr marL="0" indent="0">
              <a:buNone/>
            </a:pPr>
            <a:endParaRPr lang="de-DE" sz="3300" b="1" dirty="0"/>
          </a:p>
          <a:p>
            <a:endParaRPr lang="de-DE" dirty="0"/>
          </a:p>
          <a:p>
            <a:pPr marL="0" indent="0">
              <a:buFont typeface="Arial" pitchFamily="34" charset="0"/>
              <a:buNone/>
            </a:pPr>
            <a:endParaRPr lang="de-DE" b="1" dirty="0"/>
          </a:p>
        </p:txBody>
      </p:sp>
      <p:sp>
        <p:nvSpPr>
          <p:cNvPr id="3" name="Title 1">
            <a:extLst>
              <a:ext uri="{FF2B5EF4-FFF2-40B4-BE49-F238E27FC236}">
                <a16:creationId xmlns:a16="http://schemas.microsoft.com/office/drawing/2014/main" id="{13C9A693-507F-89FA-8DB5-AC7FA7B547BB}"/>
              </a:ext>
            </a:extLst>
          </p:cNvPr>
          <p:cNvSpPr txBox="1">
            <a:spLocks/>
          </p:cNvSpPr>
          <p:nvPr/>
        </p:nvSpPr>
        <p:spPr>
          <a:xfrm>
            <a:off x="2743200" y="203204"/>
            <a:ext cx="11582400" cy="1968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Vision ausführlich: Inhaltsübersicht</a:t>
            </a:r>
          </a:p>
        </p:txBody>
      </p:sp>
      <p:sp>
        <p:nvSpPr>
          <p:cNvPr id="9" name="Foliennummernplatzhalter 8">
            <a:extLst>
              <a:ext uri="{FF2B5EF4-FFF2-40B4-BE49-F238E27FC236}">
                <a16:creationId xmlns:a16="http://schemas.microsoft.com/office/drawing/2014/main" id="{755A580C-8144-4008-B5EA-A8F3B0665360}"/>
              </a:ext>
            </a:extLst>
          </p:cNvPr>
          <p:cNvSpPr>
            <a:spLocks noGrp="1"/>
          </p:cNvSpPr>
          <p:nvPr>
            <p:ph type="sldNum" sz="quarter" idx="12"/>
          </p:nvPr>
        </p:nvSpPr>
        <p:spPr>
          <a:xfrm>
            <a:off x="15535275" y="9501748"/>
            <a:ext cx="2133600" cy="365125"/>
          </a:xfrm>
        </p:spPr>
        <p:txBody>
          <a:bodyPr/>
          <a:lstStyle/>
          <a:p>
            <a:fld id="{B6F15528-21DE-4FAA-801E-634DDDAF4B2B}" type="slidenum">
              <a:rPr lang="en-US" sz="2400" smtClean="0"/>
              <a:pPr/>
              <a:t>16</a:t>
            </a:fld>
            <a:endParaRPr lang="en-US" sz="2400" dirty="0"/>
          </a:p>
        </p:txBody>
      </p:sp>
    </p:spTree>
    <p:extLst>
      <p:ext uri="{BB962C8B-B14F-4D97-AF65-F5344CB8AC3E}">
        <p14:creationId xmlns:p14="http://schemas.microsoft.com/office/powerpoint/2010/main" val="334361146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F850-EB0E-45B6-A289-03C9EB125679}"/>
              </a:ext>
            </a:extLst>
          </p:cNvPr>
          <p:cNvSpPr>
            <a:spLocks noGrp="1"/>
          </p:cNvSpPr>
          <p:nvPr>
            <p:ph type="title"/>
          </p:nvPr>
        </p:nvSpPr>
        <p:spPr>
          <a:xfrm>
            <a:off x="838200" y="489235"/>
            <a:ext cx="15544801" cy="1143000"/>
          </a:xfrm>
        </p:spPr>
        <p:txBody>
          <a:bodyPr>
            <a:normAutofit fontScale="90000"/>
          </a:bodyPr>
          <a:lstStyle/>
          <a:p>
            <a:pPr algn="ctr"/>
            <a:r>
              <a:rPr lang="de-DE" sz="6000" b="1" dirty="0">
                <a:solidFill>
                  <a:srgbClr val="FFC000"/>
                </a:solidFill>
              </a:rPr>
              <a:t>Unser Team: Vollzeit, Honorarbasis &amp; Ehrenamtliche</a:t>
            </a:r>
          </a:p>
        </p:txBody>
      </p:sp>
      <p:pic>
        <p:nvPicPr>
          <p:cNvPr id="5" name="Content Placeholder 4">
            <a:extLst>
              <a:ext uri="{FF2B5EF4-FFF2-40B4-BE49-F238E27FC236}">
                <a16:creationId xmlns:a16="http://schemas.microsoft.com/office/drawing/2014/main" id="{0994F60E-CFD1-4178-901C-00D54E754827}"/>
              </a:ext>
            </a:extLst>
          </p:cNvPr>
          <p:cNvPicPr>
            <a:picLocks noGrp="1" noChangeAspect="1"/>
          </p:cNvPicPr>
          <p:nvPr>
            <p:ph idx="1"/>
          </p:nvPr>
        </p:nvPicPr>
        <p:blipFill>
          <a:blip r:embed="rId2"/>
          <a:stretch>
            <a:fillRect/>
          </a:stretch>
        </p:blipFill>
        <p:spPr>
          <a:xfrm>
            <a:off x="8077200" y="1920142"/>
            <a:ext cx="8044649" cy="8044649"/>
          </a:xfrm>
        </p:spPr>
      </p:pic>
      <p:pic>
        <p:nvPicPr>
          <p:cNvPr id="4" name="Picture 3">
            <a:extLst>
              <a:ext uri="{FF2B5EF4-FFF2-40B4-BE49-F238E27FC236}">
                <a16:creationId xmlns:a16="http://schemas.microsoft.com/office/drawing/2014/main" id="{CB4A799F-5F51-4BC4-AFC4-BF03C64C854D}"/>
              </a:ext>
            </a:extLst>
          </p:cNvPr>
          <p:cNvPicPr>
            <a:picLocks noChangeAspect="1"/>
          </p:cNvPicPr>
          <p:nvPr/>
        </p:nvPicPr>
        <p:blipFill>
          <a:blip r:embed="rId3"/>
          <a:stretch>
            <a:fillRect/>
          </a:stretch>
        </p:blipFill>
        <p:spPr>
          <a:xfrm>
            <a:off x="1524000" y="6013463"/>
            <a:ext cx="6010257" cy="4006837"/>
          </a:xfrm>
          <a:prstGeom prst="rect">
            <a:avLst/>
          </a:prstGeom>
        </p:spPr>
      </p:pic>
      <p:pic>
        <p:nvPicPr>
          <p:cNvPr id="3" name="Picture 2">
            <a:extLst>
              <a:ext uri="{FF2B5EF4-FFF2-40B4-BE49-F238E27FC236}">
                <a16:creationId xmlns:a16="http://schemas.microsoft.com/office/drawing/2014/main" id="{79EBE7A4-A0B3-B53C-9E48-C08AAEB0C488}"/>
              </a:ext>
            </a:extLst>
          </p:cNvPr>
          <p:cNvPicPr>
            <a:picLocks noChangeAspect="1"/>
          </p:cNvPicPr>
          <p:nvPr/>
        </p:nvPicPr>
        <p:blipFill rotWithShape="1">
          <a:blip r:embed="rId4"/>
          <a:srcRect l="26382" r="29828" b="8115"/>
          <a:stretch/>
        </p:blipFill>
        <p:spPr>
          <a:xfrm>
            <a:off x="1523999" y="1920142"/>
            <a:ext cx="6010257" cy="4093321"/>
          </a:xfrm>
          <a:prstGeom prst="rect">
            <a:avLst/>
          </a:prstGeom>
        </p:spPr>
      </p:pic>
      <p:sp>
        <p:nvSpPr>
          <p:cNvPr id="10" name="Foliennummernplatzhalter 9">
            <a:extLst>
              <a:ext uri="{FF2B5EF4-FFF2-40B4-BE49-F238E27FC236}">
                <a16:creationId xmlns:a16="http://schemas.microsoft.com/office/drawing/2014/main" id="{0E587058-30CF-4A9B-9A3A-09726A8A09DA}"/>
              </a:ext>
            </a:extLst>
          </p:cNvPr>
          <p:cNvSpPr>
            <a:spLocks noGrp="1"/>
          </p:cNvSpPr>
          <p:nvPr>
            <p:ph type="sldNum" sz="quarter" idx="12"/>
          </p:nvPr>
        </p:nvSpPr>
        <p:spPr>
          <a:xfrm>
            <a:off x="15601749" y="9539599"/>
            <a:ext cx="2133600" cy="365125"/>
          </a:xfrm>
        </p:spPr>
        <p:txBody>
          <a:bodyPr/>
          <a:lstStyle/>
          <a:p>
            <a:fld id="{B6F15528-21DE-4FAA-801E-634DDDAF4B2B}" type="slidenum">
              <a:rPr lang="en-US" sz="2400" smtClean="0"/>
              <a:pPr/>
              <a:t>17</a:t>
            </a:fld>
            <a:endParaRPr lang="en-US" sz="2400" dirty="0"/>
          </a:p>
        </p:txBody>
      </p:sp>
      <p:pic>
        <p:nvPicPr>
          <p:cNvPr id="11" name="Picture 15">
            <a:extLst>
              <a:ext uri="{FF2B5EF4-FFF2-40B4-BE49-F238E27FC236}">
                <a16:creationId xmlns:a16="http://schemas.microsoft.com/office/drawing/2014/main" id="{B60C3F89-B7B5-4A3D-BD28-2CB1C4572E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12" name="Picture 3">
            <a:extLst>
              <a:ext uri="{FF2B5EF4-FFF2-40B4-BE49-F238E27FC236}">
                <a16:creationId xmlns:a16="http://schemas.microsoft.com/office/drawing/2014/main" id="{F189FCC7-8DAC-47FF-881D-FBB263E7F6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Tree>
    <p:extLst>
      <p:ext uri="{BB962C8B-B14F-4D97-AF65-F5344CB8AC3E}">
        <p14:creationId xmlns:p14="http://schemas.microsoft.com/office/powerpoint/2010/main" val="3859864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2C91E-DA79-510B-625F-0FDC7A9725DB}"/>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D59516D-EE9F-C315-EAE6-348F17195C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sp>
        <p:nvSpPr>
          <p:cNvPr id="8" name="Titel 1">
            <a:extLst>
              <a:ext uri="{FF2B5EF4-FFF2-40B4-BE49-F238E27FC236}">
                <a16:creationId xmlns:a16="http://schemas.microsoft.com/office/drawing/2014/main" id="{D93F4C32-8B0E-2E6D-9EE9-77B9292F8F6A}"/>
              </a:ext>
            </a:extLst>
          </p:cNvPr>
          <p:cNvSpPr txBox="1">
            <a:spLocks/>
          </p:cNvSpPr>
          <p:nvPr/>
        </p:nvSpPr>
        <p:spPr>
          <a:xfrm>
            <a:off x="940626" y="4361767"/>
            <a:ext cx="5083140" cy="16093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b="1" dirty="0">
                <a:solidFill>
                  <a:srgbClr val="FFC000"/>
                </a:solidFill>
              </a:rPr>
              <a:t>1. EVANGELISATION</a:t>
            </a:r>
          </a:p>
        </p:txBody>
      </p:sp>
      <p:pic>
        <p:nvPicPr>
          <p:cNvPr id="10" name="Grafik 3">
            <a:extLst>
              <a:ext uri="{FF2B5EF4-FFF2-40B4-BE49-F238E27FC236}">
                <a16:creationId xmlns:a16="http://schemas.microsoft.com/office/drawing/2014/main" id="{D3CCA917-69C4-43D2-3F67-F00733D7995B}"/>
              </a:ext>
            </a:extLst>
          </p:cNvPr>
          <p:cNvPicPr>
            <a:picLocks noChangeAspect="1"/>
          </p:cNvPicPr>
          <p:nvPr/>
        </p:nvPicPr>
        <p:blipFill rotWithShape="1">
          <a:blip r:embed="rId3"/>
          <a:srcRect l="11571" t="27199" r="33862"/>
          <a:stretch/>
        </p:blipFill>
        <p:spPr>
          <a:xfrm>
            <a:off x="6595694" y="1638301"/>
            <a:ext cx="3503204" cy="2629038"/>
          </a:xfrm>
          <a:prstGeom prst="rect">
            <a:avLst/>
          </a:prstGeom>
        </p:spPr>
      </p:pic>
      <p:pic>
        <p:nvPicPr>
          <p:cNvPr id="14" name="Inhaltsplatzhalter 4">
            <a:extLst>
              <a:ext uri="{FF2B5EF4-FFF2-40B4-BE49-F238E27FC236}">
                <a16:creationId xmlns:a16="http://schemas.microsoft.com/office/drawing/2014/main" id="{926B565B-7E56-1279-B433-64A2885E57A2}"/>
              </a:ext>
            </a:extLst>
          </p:cNvPr>
          <p:cNvPicPr>
            <a:picLocks noChangeAspect="1"/>
          </p:cNvPicPr>
          <p:nvPr/>
        </p:nvPicPr>
        <p:blipFill>
          <a:blip r:embed="rId4"/>
          <a:stretch>
            <a:fillRect/>
          </a:stretch>
        </p:blipFill>
        <p:spPr>
          <a:xfrm>
            <a:off x="1549893" y="1638300"/>
            <a:ext cx="3864605" cy="2578416"/>
          </a:xfrm>
          <a:prstGeom prst="rect">
            <a:avLst/>
          </a:prstGeom>
        </p:spPr>
      </p:pic>
      <p:sp>
        <p:nvSpPr>
          <p:cNvPr id="18" name="Titel 1">
            <a:extLst>
              <a:ext uri="{FF2B5EF4-FFF2-40B4-BE49-F238E27FC236}">
                <a16:creationId xmlns:a16="http://schemas.microsoft.com/office/drawing/2014/main" id="{761B526E-F0C2-6DEC-7C51-A79E2704350C}"/>
              </a:ext>
            </a:extLst>
          </p:cNvPr>
          <p:cNvSpPr txBox="1">
            <a:spLocks/>
          </p:cNvSpPr>
          <p:nvPr/>
        </p:nvSpPr>
        <p:spPr>
          <a:xfrm>
            <a:off x="6714319" y="3941038"/>
            <a:ext cx="4423736"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3600" dirty="0"/>
              <a:t>2. Jüngerschaft</a:t>
            </a:r>
          </a:p>
        </p:txBody>
      </p:sp>
      <p:sp>
        <p:nvSpPr>
          <p:cNvPr id="19" name="Titel 1">
            <a:extLst>
              <a:ext uri="{FF2B5EF4-FFF2-40B4-BE49-F238E27FC236}">
                <a16:creationId xmlns:a16="http://schemas.microsoft.com/office/drawing/2014/main" id="{002DF97A-E192-9BF4-7102-0126B111A7E7}"/>
              </a:ext>
            </a:extLst>
          </p:cNvPr>
          <p:cNvSpPr txBox="1">
            <a:spLocks/>
          </p:cNvSpPr>
          <p:nvPr/>
        </p:nvSpPr>
        <p:spPr>
          <a:xfrm>
            <a:off x="11673451" y="3907575"/>
            <a:ext cx="5585012"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3600" dirty="0"/>
              <a:t>3. Multiplikation</a:t>
            </a:r>
          </a:p>
        </p:txBody>
      </p:sp>
      <p:pic>
        <p:nvPicPr>
          <p:cNvPr id="22" name="Inhaltsplatzhalter 4">
            <a:extLst>
              <a:ext uri="{FF2B5EF4-FFF2-40B4-BE49-F238E27FC236}">
                <a16:creationId xmlns:a16="http://schemas.microsoft.com/office/drawing/2014/main" id="{8DDBCDBD-F020-25AB-EB72-838040DB226A}"/>
              </a:ext>
            </a:extLst>
          </p:cNvPr>
          <p:cNvPicPr>
            <a:picLocks noChangeAspect="1"/>
          </p:cNvPicPr>
          <p:nvPr/>
        </p:nvPicPr>
        <p:blipFill>
          <a:blip r:embed="rId6"/>
          <a:stretch>
            <a:fillRect/>
          </a:stretch>
        </p:blipFill>
        <p:spPr>
          <a:xfrm>
            <a:off x="11563902" y="1669366"/>
            <a:ext cx="3893454" cy="2597665"/>
          </a:xfrm>
          <a:prstGeom prst="rect">
            <a:avLst/>
          </a:prstGeom>
        </p:spPr>
      </p:pic>
      <p:pic>
        <p:nvPicPr>
          <p:cNvPr id="24" name="Picture 4">
            <a:extLst>
              <a:ext uri="{FF2B5EF4-FFF2-40B4-BE49-F238E27FC236}">
                <a16:creationId xmlns:a16="http://schemas.microsoft.com/office/drawing/2014/main" id="{B80F0577-03B9-F8EA-21C4-922A90897099}"/>
              </a:ext>
            </a:extLst>
          </p:cNvPr>
          <p:cNvPicPr>
            <a:picLocks noChangeAspect="1"/>
          </p:cNvPicPr>
          <p:nvPr/>
        </p:nvPicPr>
        <p:blipFill>
          <a:blip r:embed="rId7"/>
          <a:srcRect/>
          <a:stretch>
            <a:fillRect/>
          </a:stretch>
        </p:blipFill>
        <p:spPr>
          <a:xfrm>
            <a:off x="-1828800" y="8420100"/>
            <a:ext cx="3048086" cy="2880441"/>
          </a:xfrm>
          <a:prstGeom prst="rect">
            <a:avLst/>
          </a:prstGeom>
        </p:spPr>
      </p:pic>
      <p:pic>
        <p:nvPicPr>
          <p:cNvPr id="4" name="Picture 3">
            <a:extLst>
              <a:ext uri="{FF2B5EF4-FFF2-40B4-BE49-F238E27FC236}">
                <a16:creationId xmlns:a16="http://schemas.microsoft.com/office/drawing/2014/main" id="{46114162-2715-AAA7-906A-6E7404FC9D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pic>
        <p:nvPicPr>
          <p:cNvPr id="2" name="Picture 6">
            <a:extLst>
              <a:ext uri="{FF2B5EF4-FFF2-40B4-BE49-F238E27FC236}">
                <a16:creationId xmlns:a16="http://schemas.microsoft.com/office/drawing/2014/main" id="{1FD38C75-64EA-FB3D-4CA2-036A32F49CF9}"/>
              </a:ext>
            </a:extLst>
          </p:cNvPr>
          <p:cNvPicPr>
            <a:picLocks noChangeAspect="1"/>
          </p:cNvPicPr>
          <p:nvPr/>
        </p:nvPicPr>
        <p:blipFill>
          <a:blip r:embed="rId9"/>
          <a:srcRect/>
          <a:stretch>
            <a:fillRect/>
          </a:stretch>
        </p:blipFill>
        <p:spPr>
          <a:xfrm rot="5400000">
            <a:off x="3100044" y="5236760"/>
            <a:ext cx="764301" cy="408901"/>
          </a:xfrm>
          <a:prstGeom prst="rect">
            <a:avLst/>
          </a:prstGeom>
        </p:spPr>
      </p:pic>
      <p:sp>
        <p:nvSpPr>
          <p:cNvPr id="5" name="Content Placeholder 2">
            <a:extLst>
              <a:ext uri="{FF2B5EF4-FFF2-40B4-BE49-F238E27FC236}">
                <a16:creationId xmlns:a16="http://schemas.microsoft.com/office/drawing/2014/main" id="{520D8391-17D6-F07D-4214-86C0C8C2169D}"/>
              </a:ext>
            </a:extLst>
          </p:cNvPr>
          <p:cNvSpPr txBox="1">
            <a:spLocks/>
          </p:cNvSpPr>
          <p:nvPr/>
        </p:nvSpPr>
        <p:spPr>
          <a:xfrm>
            <a:off x="1228811" y="5930641"/>
            <a:ext cx="16449589"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3300" b="1" dirty="0"/>
              <a:t>Evangelistische Einsätze in Berlin (wöchentlich)</a:t>
            </a:r>
          </a:p>
          <a:p>
            <a:pPr lvl="1"/>
            <a:r>
              <a:rPr lang="de-DE" sz="2900" b="1" dirty="0"/>
              <a:t>Seit 2017 über 7.700 persönliche Gespräche mit der Umfrage „Glauben in Deutschland“</a:t>
            </a:r>
          </a:p>
          <a:p>
            <a:r>
              <a:rPr lang="de-DE" sz="3300" b="1" dirty="0"/>
              <a:t>Niedrigschwellige Angebote im Begegnungszentrum </a:t>
            </a:r>
          </a:p>
          <a:p>
            <a:r>
              <a:rPr lang="de-DE" sz="3300" b="1" dirty="0"/>
              <a:t>Entwicklung von evangelistischen Tools und Ideen, um Menschen dort abzuholen, wo sie stehen</a:t>
            </a:r>
          </a:p>
          <a:p>
            <a:pPr lvl="1"/>
            <a:r>
              <a:rPr lang="de-DE" sz="2900" b="1" dirty="0"/>
              <a:t>73 verschiedene evangelistische Produkte in bis zu 7 Sprachen</a:t>
            </a:r>
          </a:p>
          <a:p>
            <a:pPr lvl="1"/>
            <a:r>
              <a:rPr lang="de-DE" sz="2900" b="1" dirty="0"/>
              <a:t>3 evangelistische Websites für unterschiedliche Zielgruppen (mehr als 150.000 Klicks auf den Websiten)</a:t>
            </a:r>
          </a:p>
          <a:p>
            <a:endParaRPr lang="de-DE" dirty="0"/>
          </a:p>
          <a:p>
            <a:pPr marL="0" indent="0">
              <a:buFont typeface="Arial" pitchFamily="34" charset="0"/>
              <a:buNone/>
            </a:pPr>
            <a:endParaRPr lang="de-DE" b="1" dirty="0"/>
          </a:p>
        </p:txBody>
      </p:sp>
      <p:sp>
        <p:nvSpPr>
          <p:cNvPr id="3" name="Title 1">
            <a:extLst>
              <a:ext uri="{FF2B5EF4-FFF2-40B4-BE49-F238E27FC236}">
                <a16:creationId xmlns:a16="http://schemas.microsoft.com/office/drawing/2014/main" id="{13C9A693-507F-89FA-8DB5-AC7FA7B547BB}"/>
              </a:ext>
            </a:extLst>
          </p:cNvPr>
          <p:cNvSpPr txBox="1">
            <a:spLocks/>
          </p:cNvSpPr>
          <p:nvPr/>
        </p:nvSpPr>
        <p:spPr>
          <a:xfrm>
            <a:off x="3186444" y="203204"/>
            <a:ext cx="10321704" cy="16093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Unsere Schwerpunkte &amp; Vision</a:t>
            </a:r>
          </a:p>
        </p:txBody>
      </p:sp>
      <p:sp>
        <p:nvSpPr>
          <p:cNvPr id="9" name="Foliennummernplatzhalter 8">
            <a:extLst>
              <a:ext uri="{FF2B5EF4-FFF2-40B4-BE49-F238E27FC236}">
                <a16:creationId xmlns:a16="http://schemas.microsoft.com/office/drawing/2014/main" id="{97A45F56-8203-49E8-893A-84576F611BCC}"/>
              </a:ext>
            </a:extLst>
          </p:cNvPr>
          <p:cNvSpPr>
            <a:spLocks noGrp="1"/>
          </p:cNvSpPr>
          <p:nvPr>
            <p:ph type="sldNum" sz="quarter" idx="12"/>
          </p:nvPr>
        </p:nvSpPr>
        <p:spPr>
          <a:xfrm>
            <a:off x="15810155" y="9495195"/>
            <a:ext cx="2133600" cy="365125"/>
          </a:xfrm>
        </p:spPr>
        <p:txBody>
          <a:bodyPr/>
          <a:lstStyle/>
          <a:p>
            <a:fld id="{B6F15528-21DE-4FAA-801E-634DDDAF4B2B}" type="slidenum">
              <a:rPr lang="en-US" sz="2400" smtClean="0"/>
              <a:pPr/>
              <a:t>18</a:t>
            </a:fld>
            <a:endParaRPr lang="en-US" sz="2400" dirty="0"/>
          </a:p>
        </p:txBody>
      </p:sp>
    </p:spTree>
    <p:extLst>
      <p:ext uri="{BB962C8B-B14F-4D97-AF65-F5344CB8AC3E}">
        <p14:creationId xmlns:p14="http://schemas.microsoft.com/office/powerpoint/2010/main" val="170576552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5C1EA-2849-B476-EAF0-A17EA4A059E0}"/>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BF273018-5D92-228C-1356-FC439BAEB4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24" name="Picture 4">
            <a:extLst>
              <a:ext uri="{FF2B5EF4-FFF2-40B4-BE49-F238E27FC236}">
                <a16:creationId xmlns:a16="http://schemas.microsoft.com/office/drawing/2014/main" id="{1E383750-3652-EDFC-335A-13045F2A2172}"/>
              </a:ext>
            </a:extLst>
          </p:cNvPr>
          <p:cNvPicPr>
            <a:picLocks noChangeAspect="1"/>
          </p:cNvPicPr>
          <p:nvPr/>
        </p:nvPicPr>
        <p:blipFill>
          <a:blip r:embed="rId3"/>
          <a:srcRect/>
          <a:stretch>
            <a:fillRect/>
          </a:stretch>
        </p:blipFill>
        <p:spPr>
          <a:xfrm>
            <a:off x="-1828800" y="8420100"/>
            <a:ext cx="3048086" cy="2880441"/>
          </a:xfrm>
          <a:prstGeom prst="rect">
            <a:avLst/>
          </a:prstGeom>
        </p:spPr>
      </p:pic>
      <p:pic>
        <p:nvPicPr>
          <p:cNvPr id="4" name="Picture 3">
            <a:extLst>
              <a:ext uri="{FF2B5EF4-FFF2-40B4-BE49-F238E27FC236}">
                <a16:creationId xmlns:a16="http://schemas.microsoft.com/office/drawing/2014/main" id="{BE78EB54-F04B-02AB-A024-94699D022D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pic>
        <p:nvPicPr>
          <p:cNvPr id="2" name="Picture 6">
            <a:extLst>
              <a:ext uri="{FF2B5EF4-FFF2-40B4-BE49-F238E27FC236}">
                <a16:creationId xmlns:a16="http://schemas.microsoft.com/office/drawing/2014/main" id="{07940D95-B207-B221-E8CB-4D1D977B417B}"/>
              </a:ext>
            </a:extLst>
          </p:cNvPr>
          <p:cNvPicPr>
            <a:picLocks noChangeAspect="1"/>
          </p:cNvPicPr>
          <p:nvPr/>
        </p:nvPicPr>
        <p:blipFill>
          <a:blip r:embed="rId5"/>
          <a:srcRect/>
          <a:stretch>
            <a:fillRect/>
          </a:stretch>
        </p:blipFill>
        <p:spPr>
          <a:xfrm rot="5400000">
            <a:off x="7831419" y="5377924"/>
            <a:ext cx="1031754" cy="551988"/>
          </a:xfrm>
          <a:prstGeom prst="rect">
            <a:avLst/>
          </a:prstGeom>
        </p:spPr>
      </p:pic>
      <p:sp>
        <p:nvSpPr>
          <p:cNvPr id="5" name="Content Placeholder 2">
            <a:extLst>
              <a:ext uri="{FF2B5EF4-FFF2-40B4-BE49-F238E27FC236}">
                <a16:creationId xmlns:a16="http://schemas.microsoft.com/office/drawing/2014/main" id="{5071BB83-BBC7-2848-F0AC-4998413904EE}"/>
              </a:ext>
            </a:extLst>
          </p:cNvPr>
          <p:cNvSpPr txBox="1">
            <a:spLocks/>
          </p:cNvSpPr>
          <p:nvPr/>
        </p:nvSpPr>
        <p:spPr>
          <a:xfrm>
            <a:off x="1219286" y="6392384"/>
            <a:ext cx="16449589"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3300" b="1" dirty="0"/>
              <a:t>Persönliche Begleitung von am Glauben Interessierten</a:t>
            </a:r>
          </a:p>
          <a:p>
            <a:r>
              <a:rPr lang="de-DE" sz="3300" b="1" dirty="0"/>
              <a:t>Evangelistische Kleingruppen &amp; diverse Angebote im Begegnungszentrum</a:t>
            </a:r>
          </a:p>
          <a:p>
            <a:r>
              <a:rPr lang="de-DE" sz="3300" b="1" dirty="0"/>
              <a:t>Gemeindegründung seit 2023 zusammen mit Diekreative Berlin</a:t>
            </a:r>
          </a:p>
          <a:p>
            <a:pPr lvl="1"/>
            <a:r>
              <a:rPr lang="de-DE" sz="2900" b="1" dirty="0"/>
              <a:t>6 Taufen als direkte Frucht von unserer Arbeit</a:t>
            </a:r>
          </a:p>
          <a:p>
            <a:pPr lvl="1"/>
            <a:r>
              <a:rPr lang="de-DE" sz="2900" b="1" dirty="0"/>
              <a:t>Bis zu 35 Gottesdienstbesucher</a:t>
            </a:r>
          </a:p>
          <a:p>
            <a:pPr marL="0" indent="0">
              <a:buNone/>
            </a:pPr>
            <a:endParaRPr lang="de-DE" dirty="0"/>
          </a:p>
          <a:p>
            <a:pPr marL="0" indent="0">
              <a:buFont typeface="Arial" pitchFamily="34" charset="0"/>
              <a:buNone/>
            </a:pPr>
            <a:endParaRPr lang="de-DE" b="1" dirty="0"/>
          </a:p>
        </p:txBody>
      </p:sp>
      <p:sp>
        <p:nvSpPr>
          <p:cNvPr id="3" name="Titel 1">
            <a:extLst>
              <a:ext uri="{FF2B5EF4-FFF2-40B4-BE49-F238E27FC236}">
                <a16:creationId xmlns:a16="http://schemas.microsoft.com/office/drawing/2014/main" id="{5D5BF059-91FE-DF45-B4FF-5F5AB1CACD65}"/>
              </a:ext>
            </a:extLst>
          </p:cNvPr>
          <p:cNvSpPr txBox="1">
            <a:spLocks/>
          </p:cNvSpPr>
          <p:nvPr/>
        </p:nvSpPr>
        <p:spPr>
          <a:xfrm>
            <a:off x="940626" y="4361767"/>
            <a:ext cx="5083140" cy="16093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dirty="0"/>
              <a:t>1. EVANGELISATION</a:t>
            </a:r>
          </a:p>
        </p:txBody>
      </p:sp>
      <p:pic>
        <p:nvPicPr>
          <p:cNvPr id="6" name="Grafik 3">
            <a:extLst>
              <a:ext uri="{FF2B5EF4-FFF2-40B4-BE49-F238E27FC236}">
                <a16:creationId xmlns:a16="http://schemas.microsoft.com/office/drawing/2014/main" id="{4D111299-4081-49F0-FD2D-501D80F57071}"/>
              </a:ext>
            </a:extLst>
          </p:cNvPr>
          <p:cNvPicPr>
            <a:picLocks noChangeAspect="1"/>
          </p:cNvPicPr>
          <p:nvPr/>
        </p:nvPicPr>
        <p:blipFill rotWithShape="1">
          <a:blip r:embed="rId6"/>
          <a:srcRect l="11571" t="27199" r="33862"/>
          <a:stretch/>
        </p:blipFill>
        <p:spPr>
          <a:xfrm>
            <a:off x="6651476" y="1653679"/>
            <a:ext cx="3503204" cy="2629038"/>
          </a:xfrm>
          <a:prstGeom prst="rect">
            <a:avLst/>
          </a:prstGeom>
        </p:spPr>
      </p:pic>
      <p:pic>
        <p:nvPicPr>
          <p:cNvPr id="7" name="Inhaltsplatzhalter 4">
            <a:extLst>
              <a:ext uri="{FF2B5EF4-FFF2-40B4-BE49-F238E27FC236}">
                <a16:creationId xmlns:a16="http://schemas.microsoft.com/office/drawing/2014/main" id="{63E859BC-9462-CFF1-9A34-69CC03EAA6D5}"/>
              </a:ext>
            </a:extLst>
          </p:cNvPr>
          <p:cNvPicPr>
            <a:picLocks noChangeAspect="1"/>
          </p:cNvPicPr>
          <p:nvPr/>
        </p:nvPicPr>
        <p:blipFill>
          <a:blip r:embed="rId7"/>
          <a:stretch>
            <a:fillRect/>
          </a:stretch>
        </p:blipFill>
        <p:spPr>
          <a:xfrm>
            <a:off x="1549893" y="1638300"/>
            <a:ext cx="3864605" cy="2578416"/>
          </a:xfrm>
          <a:prstGeom prst="rect">
            <a:avLst/>
          </a:prstGeom>
        </p:spPr>
      </p:pic>
      <p:sp>
        <p:nvSpPr>
          <p:cNvPr id="9" name="Titel 1">
            <a:extLst>
              <a:ext uri="{FF2B5EF4-FFF2-40B4-BE49-F238E27FC236}">
                <a16:creationId xmlns:a16="http://schemas.microsoft.com/office/drawing/2014/main" id="{06892343-2897-8562-612C-5C32897BEEC0}"/>
              </a:ext>
            </a:extLst>
          </p:cNvPr>
          <p:cNvSpPr txBox="1">
            <a:spLocks/>
          </p:cNvSpPr>
          <p:nvPr/>
        </p:nvSpPr>
        <p:spPr>
          <a:xfrm>
            <a:off x="6714319" y="3941038"/>
            <a:ext cx="4423736"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3600" b="1" dirty="0">
                <a:solidFill>
                  <a:srgbClr val="FFC000"/>
                </a:solidFill>
              </a:rPr>
              <a:t>2. Jüngerschaft</a:t>
            </a:r>
          </a:p>
        </p:txBody>
      </p:sp>
      <p:sp>
        <p:nvSpPr>
          <p:cNvPr id="11" name="Titel 1">
            <a:extLst>
              <a:ext uri="{FF2B5EF4-FFF2-40B4-BE49-F238E27FC236}">
                <a16:creationId xmlns:a16="http://schemas.microsoft.com/office/drawing/2014/main" id="{ED4AB6DA-C4DD-5719-E4F0-FFD6B8EFE1B8}"/>
              </a:ext>
            </a:extLst>
          </p:cNvPr>
          <p:cNvSpPr txBox="1">
            <a:spLocks/>
          </p:cNvSpPr>
          <p:nvPr/>
        </p:nvSpPr>
        <p:spPr>
          <a:xfrm>
            <a:off x="11673451" y="3907575"/>
            <a:ext cx="5585012"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3600" dirty="0"/>
              <a:t>3. Multiplikation</a:t>
            </a:r>
          </a:p>
        </p:txBody>
      </p:sp>
      <p:pic>
        <p:nvPicPr>
          <p:cNvPr id="12" name="Inhaltsplatzhalter 4">
            <a:extLst>
              <a:ext uri="{FF2B5EF4-FFF2-40B4-BE49-F238E27FC236}">
                <a16:creationId xmlns:a16="http://schemas.microsoft.com/office/drawing/2014/main" id="{EEF1B90E-08CC-6F96-163F-2FB6DD4359E4}"/>
              </a:ext>
            </a:extLst>
          </p:cNvPr>
          <p:cNvPicPr>
            <a:picLocks noChangeAspect="1"/>
          </p:cNvPicPr>
          <p:nvPr/>
        </p:nvPicPr>
        <p:blipFill>
          <a:blip r:embed="rId9"/>
          <a:stretch>
            <a:fillRect/>
          </a:stretch>
        </p:blipFill>
        <p:spPr>
          <a:xfrm>
            <a:off x="11563902" y="1669366"/>
            <a:ext cx="3893454" cy="2597665"/>
          </a:xfrm>
          <a:prstGeom prst="rect">
            <a:avLst/>
          </a:prstGeom>
        </p:spPr>
      </p:pic>
      <p:sp>
        <p:nvSpPr>
          <p:cNvPr id="8" name="Title 1">
            <a:extLst>
              <a:ext uri="{FF2B5EF4-FFF2-40B4-BE49-F238E27FC236}">
                <a16:creationId xmlns:a16="http://schemas.microsoft.com/office/drawing/2014/main" id="{7E0F24E7-8B9A-7E10-8D63-FD883AB6A76B}"/>
              </a:ext>
            </a:extLst>
          </p:cNvPr>
          <p:cNvSpPr txBox="1">
            <a:spLocks/>
          </p:cNvSpPr>
          <p:nvPr/>
        </p:nvSpPr>
        <p:spPr>
          <a:xfrm>
            <a:off x="3186444" y="203204"/>
            <a:ext cx="10321704" cy="16093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Unsere Schwerpunkte &amp; Vision</a:t>
            </a:r>
          </a:p>
        </p:txBody>
      </p:sp>
      <p:sp>
        <p:nvSpPr>
          <p:cNvPr id="14" name="Foliennummernplatzhalter 13">
            <a:extLst>
              <a:ext uri="{FF2B5EF4-FFF2-40B4-BE49-F238E27FC236}">
                <a16:creationId xmlns:a16="http://schemas.microsoft.com/office/drawing/2014/main" id="{0D6D845A-C36E-4C20-9219-954E95B75E96}"/>
              </a:ext>
            </a:extLst>
          </p:cNvPr>
          <p:cNvSpPr>
            <a:spLocks noGrp="1"/>
          </p:cNvSpPr>
          <p:nvPr>
            <p:ph type="sldNum" sz="quarter" idx="12"/>
          </p:nvPr>
        </p:nvSpPr>
        <p:spPr>
          <a:xfrm>
            <a:off x="15535275" y="9430478"/>
            <a:ext cx="2133600" cy="365125"/>
          </a:xfrm>
        </p:spPr>
        <p:txBody>
          <a:bodyPr/>
          <a:lstStyle/>
          <a:p>
            <a:fld id="{B6F15528-21DE-4FAA-801E-634DDDAF4B2B}" type="slidenum">
              <a:rPr lang="en-US" sz="2400" smtClean="0"/>
              <a:pPr/>
              <a:t>19</a:t>
            </a:fld>
            <a:endParaRPr lang="en-US" sz="2400" dirty="0"/>
          </a:p>
        </p:txBody>
      </p:sp>
    </p:spTree>
    <p:extLst>
      <p:ext uri="{BB962C8B-B14F-4D97-AF65-F5344CB8AC3E}">
        <p14:creationId xmlns:p14="http://schemas.microsoft.com/office/powerpoint/2010/main" val="141371327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8887A8F-6102-4E4A-84D2-C9AE68E3CDC1}"/>
              </a:ext>
            </a:extLst>
          </p:cNvPr>
          <p:cNvSpPr>
            <a:spLocks noGrp="1"/>
          </p:cNvSpPr>
          <p:nvPr>
            <p:ph type="sldNum" sz="quarter" idx="12"/>
          </p:nvPr>
        </p:nvSpPr>
        <p:spPr>
          <a:xfrm>
            <a:off x="15487330" y="9274175"/>
            <a:ext cx="2133600" cy="365125"/>
          </a:xfrm>
        </p:spPr>
        <p:txBody>
          <a:bodyPr/>
          <a:lstStyle/>
          <a:p>
            <a:fld id="{B6F15528-21DE-4FAA-801E-634DDDAF4B2B}" type="slidenum">
              <a:rPr lang="en-US" smtClean="0"/>
              <a:pPr/>
              <a:t>2</a:t>
            </a:fld>
            <a:endParaRPr lang="en-US" dirty="0"/>
          </a:p>
        </p:txBody>
      </p:sp>
      <p:sp>
        <p:nvSpPr>
          <p:cNvPr id="6" name="Title 1">
            <a:extLst>
              <a:ext uri="{FF2B5EF4-FFF2-40B4-BE49-F238E27FC236}">
                <a16:creationId xmlns:a16="http://schemas.microsoft.com/office/drawing/2014/main" id="{BCAB2372-A4B4-4C7E-A078-B315E203E848}"/>
              </a:ext>
            </a:extLst>
          </p:cNvPr>
          <p:cNvSpPr txBox="1">
            <a:spLocks/>
          </p:cNvSpPr>
          <p:nvPr/>
        </p:nvSpPr>
        <p:spPr>
          <a:xfrm>
            <a:off x="609600" y="1076844"/>
            <a:ext cx="15544800" cy="1968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Übersicht</a:t>
            </a:r>
          </a:p>
        </p:txBody>
      </p:sp>
      <p:pic>
        <p:nvPicPr>
          <p:cNvPr id="7" name="Picture 15">
            <a:extLst>
              <a:ext uri="{FF2B5EF4-FFF2-40B4-BE49-F238E27FC236}">
                <a16:creationId xmlns:a16="http://schemas.microsoft.com/office/drawing/2014/main" id="{C5495970-F7A7-4339-9AA6-A5307CE685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170414" y="647700"/>
            <a:ext cx="928743" cy="858289"/>
          </a:xfrm>
          <a:prstGeom prst="rect">
            <a:avLst/>
          </a:prstGeom>
        </p:spPr>
      </p:pic>
      <p:pic>
        <p:nvPicPr>
          <p:cNvPr id="8" name="Picture 3">
            <a:extLst>
              <a:ext uri="{FF2B5EF4-FFF2-40B4-BE49-F238E27FC236}">
                <a16:creationId xmlns:a16="http://schemas.microsoft.com/office/drawing/2014/main" id="{DF7431CC-954B-4EE6-A494-E193C9891D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044"/>
          <a:stretch/>
        </p:blipFill>
        <p:spPr>
          <a:xfrm rot="5400000">
            <a:off x="16214653" y="2765437"/>
            <a:ext cx="2863422" cy="918106"/>
          </a:xfrm>
          <a:prstGeom prst="rect">
            <a:avLst/>
          </a:prstGeom>
        </p:spPr>
      </p:pic>
      <p:sp>
        <p:nvSpPr>
          <p:cNvPr id="10" name="Textfeld 9">
            <a:extLst>
              <a:ext uri="{FF2B5EF4-FFF2-40B4-BE49-F238E27FC236}">
                <a16:creationId xmlns:a16="http://schemas.microsoft.com/office/drawing/2014/main" id="{2198B7C6-68E2-4118-82B4-3E023DD37955}"/>
              </a:ext>
            </a:extLst>
          </p:cNvPr>
          <p:cNvSpPr txBox="1"/>
          <p:nvPr/>
        </p:nvSpPr>
        <p:spPr>
          <a:xfrm>
            <a:off x="3276600" y="2324100"/>
            <a:ext cx="11734800" cy="4031873"/>
          </a:xfrm>
          <a:prstGeom prst="rect">
            <a:avLst/>
          </a:prstGeom>
          <a:noFill/>
        </p:spPr>
        <p:txBody>
          <a:bodyPr wrap="square" rtlCol="0">
            <a:spAutoFit/>
          </a:bodyPr>
          <a:lstStyle/>
          <a:p>
            <a:r>
              <a:rPr lang="de-DE" sz="3200" dirty="0"/>
              <a:t>Seite 3-10: Konkrete Situationsbeschreibungen und Bedarfe</a:t>
            </a:r>
          </a:p>
          <a:p>
            <a:r>
              <a:rPr lang="de-DE" sz="3200" dirty="0"/>
              <a:t>Seite 11: Vision auf einen Blick</a:t>
            </a:r>
          </a:p>
          <a:p>
            <a:r>
              <a:rPr lang="de-DE" sz="3200" dirty="0"/>
              <a:t>Seite 12: benötigte Ressourcen auf einen Blick</a:t>
            </a:r>
          </a:p>
          <a:p>
            <a:r>
              <a:rPr lang="de-DE" sz="3200" dirty="0"/>
              <a:t>Seite 13: weitere kreative „Möglichmacher – Ideen“</a:t>
            </a:r>
          </a:p>
          <a:p>
            <a:r>
              <a:rPr lang="de-DE" sz="3200" dirty="0"/>
              <a:t>Seite 14: Spendenmöglichkeiten</a:t>
            </a:r>
          </a:p>
          <a:p>
            <a:r>
              <a:rPr lang="de-DE" sz="3200" dirty="0"/>
              <a:t>ab Seite 15: ausführliche Erläuterung der Vision</a:t>
            </a:r>
          </a:p>
          <a:p>
            <a:endParaRPr lang="de-DE" sz="3200" dirty="0"/>
          </a:p>
          <a:p>
            <a:endParaRPr lang="de-DE" sz="3200" dirty="0"/>
          </a:p>
        </p:txBody>
      </p:sp>
      <p:pic>
        <p:nvPicPr>
          <p:cNvPr id="4" name="Grafik 3">
            <a:extLst>
              <a:ext uri="{FF2B5EF4-FFF2-40B4-BE49-F238E27FC236}">
                <a16:creationId xmlns:a16="http://schemas.microsoft.com/office/drawing/2014/main" id="{B1ACBC61-C507-4B19-9AC1-F8D5A9DA85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5372100"/>
            <a:ext cx="9084732" cy="5110162"/>
          </a:xfrm>
          <a:prstGeom prst="rect">
            <a:avLst/>
          </a:prstGeom>
        </p:spPr>
      </p:pic>
    </p:spTree>
    <p:extLst>
      <p:ext uri="{BB962C8B-B14F-4D97-AF65-F5344CB8AC3E}">
        <p14:creationId xmlns:p14="http://schemas.microsoft.com/office/powerpoint/2010/main" val="954978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5208D-A3CE-610D-B41D-3054630F62D0}"/>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93547968-F62A-8965-5956-1BE2FBD272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24" name="Picture 4">
            <a:extLst>
              <a:ext uri="{FF2B5EF4-FFF2-40B4-BE49-F238E27FC236}">
                <a16:creationId xmlns:a16="http://schemas.microsoft.com/office/drawing/2014/main" id="{B89B0115-A0DA-2CA4-6B19-98C1ABD40B1D}"/>
              </a:ext>
            </a:extLst>
          </p:cNvPr>
          <p:cNvPicPr>
            <a:picLocks noChangeAspect="1"/>
          </p:cNvPicPr>
          <p:nvPr/>
        </p:nvPicPr>
        <p:blipFill>
          <a:blip r:embed="rId3"/>
          <a:srcRect/>
          <a:stretch>
            <a:fillRect/>
          </a:stretch>
        </p:blipFill>
        <p:spPr>
          <a:xfrm>
            <a:off x="-1828800" y="8420100"/>
            <a:ext cx="3048086" cy="2880441"/>
          </a:xfrm>
          <a:prstGeom prst="rect">
            <a:avLst/>
          </a:prstGeom>
        </p:spPr>
      </p:pic>
      <p:pic>
        <p:nvPicPr>
          <p:cNvPr id="4" name="Picture 3">
            <a:extLst>
              <a:ext uri="{FF2B5EF4-FFF2-40B4-BE49-F238E27FC236}">
                <a16:creationId xmlns:a16="http://schemas.microsoft.com/office/drawing/2014/main" id="{A0B85426-171C-1E9A-2051-CB2E3A7309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pic>
        <p:nvPicPr>
          <p:cNvPr id="2" name="Picture 6">
            <a:extLst>
              <a:ext uri="{FF2B5EF4-FFF2-40B4-BE49-F238E27FC236}">
                <a16:creationId xmlns:a16="http://schemas.microsoft.com/office/drawing/2014/main" id="{9BC4BFF9-F87E-FB1F-2ED4-49DA8A5A0A52}"/>
              </a:ext>
            </a:extLst>
          </p:cNvPr>
          <p:cNvPicPr>
            <a:picLocks noChangeAspect="1"/>
          </p:cNvPicPr>
          <p:nvPr/>
        </p:nvPicPr>
        <p:blipFill>
          <a:blip r:embed="rId5"/>
          <a:srcRect/>
          <a:stretch>
            <a:fillRect/>
          </a:stretch>
        </p:blipFill>
        <p:spPr>
          <a:xfrm rot="5400000">
            <a:off x="13016874" y="5252266"/>
            <a:ext cx="936606" cy="501084"/>
          </a:xfrm>
          <a:prstGeom prst="rect">
            <a:avLst/>
          </a:prstGeom>
        </p:spPr>
      </p:pic>
      <p:sp>
        <p:nvSpPr>
          <p:cNvPr id="5" name="Content Placeholder 2">
            <a:extLst>
              <a:ext uri="{FF2B5EF4-FFF2-40B4-BE49-F238E27FC236}">
                <a16:creationId xmlns:a16="http://schemas.microsoft.com/office/drawing/2014/main" id="{CA47C8E7-42DF-3288-6E75-B411F4240ECE}"/>
              </a:ext>
            </a:extLst>
          </p:cNvPr>
          <p:cNvSpPr txBox="1">
            <a:spLocks/>
          </p:cNvSpPr>
          <p:nvPr/>
        </p:nvSpPr>
        <p:spPr>
          <a:xfrm>
            <a:off x="1214523" y="6136632"/>
            <a:ext cx="17314038"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3300" b="1" dirty="0"/>
              <a:t>Schulung von Christen &amp; Gemeinden, wie man den Glauben im Alltag teilen kann (deutschlanweit &amp; im Begegungszentrum Marzahn)</a:t>
            </a:r>
          </a:p>
          <a:p>
            <a:r>
              <a:rPr lang="de-DE" sz="3300" b="1" dirty="0"/>
              <a:t>Präsenz auf Konferenzen und Verantstaltungen mit Infostand (z.b. Allianzkonferenz, FrauKo, Männerkonferenz,  Dreieinhalb, Hotspot...)</a:t>
            </a:r>
            <a:endParaRPr lang="de-DE" sz="3300" b="1" dirty="0">
              <a:solidFill>
                <a:srgbClr val="FFC000"/>
              </a:solidFill>
            </a:endParaRPr>
          </a:p>
          <a:p>
            <a:r>
              <a:rPr lang="de-DE" sz="3300" b="1" dirty="0"/>
              <a:t>Begleitung von Einzelpersonen, Gemeinden &amp; Gruppen</a:t>
            </a:r>
            <a:endParaRPr lang="de-DE" sz="2900" b="1" dirty="0"/>
          </a:p>
          <a:p>
            <a:r>
              <a:rPr lang="de-DE" sz="3300" b="1" dirty="0"/>
              <a:t>Lager &amp; Versand von evangelistischen Printmedien</a:t>
            </a:r>
          </a:p>
          <a:p>
            <a:pPr lvl="1"/>
            <a:r>
              <a:rPr lang="de-DE" sz="2900" b="1" dirty="0"/>
              <a:t>Z.B. JELIEBT – Karte bereits mehr als 140.000 mal weitergegeben oder verschickt</a:t>
            </a:r>
          </a:p>
          <a:p>
            <a:pPr marL="0" indent="0">
              <a:buFont typeface="Arial" pitchFamily="34" charset="0"/>
              <a:buNone/>
            </a:pPr>
            <a:endParaRPr lang="de-DE" b="1" dirty="0"/>
          </a:p>
        </p:txBody>
      </p:sp>
      <p:sp>
        <p:nvSpPr>
          <p:cNvPr id="7" name="Titel 1">
            <a:extLst>
              <a:ext uri="{FF2B5EF4-FFF2-40B4-BE49-F238E27FC236}">
                <a16:creationId xmlns:a16="http://schemas.microsoft.com/office/drawing/2014/main" id="{31CD392F-EAFB-FABC-AD52-2B7B3E1C6948}"/>
              </a:ext>
            </a:extLst>
          </p:cNvPr>
          <p:cNvSpPr txBox="1">
            <a:spLocks/>
          </p:cNvSpPr>
          <p:nvPr/>
        </p:nvSpPr>
        <p:spPr>
          <a:xfrm>
            <a:off x="940626" y="4361767"/>
            <a:ext cx="5083140" cy="16093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dirty="0"/>
              <a:t>1. EVANGELISATION</a:t>
            </a:r>
          </a:p>
        </p:txBody>
      </p:sp>
      <p:pic>
        <p:nvPicPr>
          <p:cNvPr id="9" name="Grafik 3">
            <a:extLst>
              <a:ext uri="{FF2B5EF4-FFF2-40B4-BE49-F238E27FC236}">
                <a16:creationId xmlns:a16="http://schemas.microsoft.com/office/drawing/2014/main" id="{8C51FF20-9D6A-A0E6-7650-811372894446}"/>
              </a:ext>
            </a:extLst>
          </p:cNvPr>
          <p:cNvPicPr>
            <a:picLocks noChangeAspect="1"/>
          </p:cNvPicPr>
          <p:nvPr/>
        </p:nvPicPr>
        <p:blipFill rotWithShape="1">
          <a:blip r:embed="rId6"/>
          <a:srcRect l="11571" t="27199" r="33862"/>
          <a:stretch/>
        </p:blipFill>
        <p:spPr>
          <a:xfrm>
            <a:off x="6595694" y="1638301"/>
            <a:ext cx="3503204" cy="2629038"/>
          </a:xfrm>
          <a:prstGeom prst="rect">
            <a:avLst/>
          </a:prstGeom>
        </p:spPr>
      </p:pic>
      <p:pic>
        <p:nvPicPr>
          <p:cNvPr id="11" name="Inhaltsplatzhalter 4">
            <a:extLst>
              <a:ext uri="{FF2B5EF4-FFF2-40B4-BE49-F238E27FC236}">
                <a16:creationId xmlns:a16="http://schemas.microsoft.com/office/drawing/2014/main" id="{9E1A17E7-8622-4BFB-3998-10303D5AEB8D}"/>
              </a:ext>
            </a:extLst>
          </p:cNvPr>
          <p:cNvPicPr>
            <a:picLocks noChangeAspect="1"/>
          </p:cNvPicPr>
          <p:nvPr/>
        </p:nvPicPr>
        <p:blipFill>
          <a:blip r:embed="rId7"/>
          <a:stretch>
            <a:fillRect/>
          </a:stretch>
        </p:blipFill>
        <p:spPr>
          <a:xfrm>
            <a:off x="1549893" y="1638300"/>
            <a:ext cx="3864605" cy="2578416"/>
          </a:xfrm>
          <a:prstGeom prst="rect">
            <a:avLst/>
          </a:prstGeom>
        </p:spPr>
      </p:pic>
      <p:sp>
        <p:nvSpPr>
          <p:cNvPr id="12" name="Titel 1">
            <a:extLst>
              <a:ext uri="{FF2B5EF4-FFF2-40B4-BE49-F238E27FC236}">
                <a16:creationId xmlns:a16="http://schemas.microsoft.com/office/drawing/2014/main" id="{530C46F8-E8D8-0F2E-4556-2F0CE224CC12}"/>
              </a:ext>
            </a:extLst>
          </p:cNvPr>
          <p:cNvSpPr txBox="1">
            <a:spLocks/>
          </p:cNvSpPr>
          <p:nvPr/>
        </p:nvSpPr>
        <p:spPr>
          <a:xfrm>
            <a:off x="6714319" y="3941038"/>
            <a:ext cx="4423736"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3600" dirty="0"/>
              <a:t>2. Jüngerschaft</a:t>
            </a:r>
          </a:p>
        </p:txBody>
      </p:sp>
      <p:sp>
        <p:nvSpPr>
          <p:cNvPr id="13" name="Titel 1">
            <a:extLst>
              <a:ext uri="{FF2B5EF4-FFF2-40B4-BE49-F238E27FC236}">
                <a16:creationId xmlns:a16="http://schemas.microsoft.com/office/drawing/2014/main" id="{6E0C0993-BF91-5937-3749-AA979866E10F}"/>
              </a:ext>
            </a:extLst>
          </p:cNvPr>
          <p:cNvSpPr txBox="1">
            <a:spLocks/>
          </p:cNvSpPr>
          <p:nvPr/>
        </p:nvSpPr>
        <p:spPr>
          <a:xfrm>
            <a:off x="11673451" y="3907575"/>
            <a:ext cx="5585012"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3600" b="1" dirty="0">
                <a:solidFill>
                  <a:srgbClr val="FFC000"/>
                </a:solidFill>
              </a:rPr>
              <a:t>3. Multiplikation</a:t>
            </a:r>
          </a:p>
        </p:txBody>
      </p:sp>
      <p:pic>
        <p:nvPicPr>
          <p:cNvPr id="15" name="Inhaltsplatzhalter 4">
            <a:extLst>
              <a:ext uri="{FF2B5EF4-FFF2-40B4-BE49-F238E27FC236}">
                <a16:creationId xmlns:a16="http://schemas.microsoft.com/office/drawing/2014/main" id="{985C35E5-C3DB-5ED8-5E81-FB011AE167EF}"/>
              </a:ext>
            </a:extLst>
          </p:cNvPr>
          <p:cNvPicPr>
            <a:picLocks noChangeAspect="1"/>
          </p:cNvPicPr>
          <p:nvPr/>
        </p:nvPicPr>
        <p:blipFill>
          <a:blip r:embed="rId9"/>
          <a:stretch>
            <a:fillRect/>
          </a:stretch>
        </p:blipFill>
        <p:spPr>
          <a:xfrm>
            <a:off x="11563902" y="1669366"/>
            <a:ext cx="3893454" cy="2597665"/>
          </a:xfrm>
          <a:prstGeom prst="rect">
            <a:avLst/>
          </a:prstGeom>
        </p:spPr>
      </p:pic>
      <p:sp>
        <p:nvSpPr>
          <p:cNvPr id="3" name="Title 1">
            <a:extLst>
              <a:ext uri="{FF2B5EF4-FFF2-40B4-BE49-F238E27FC236}">
                <a16:creationId xmlns:a16="http://schemas.microsoft.com/office/drawing/2014/main" id="{2B903505-A819-4282-5039-2F182B15BA80}"/>
              </a:ext>
            </a:extLst>
          </p:cNvPr>
          <p:cNvSpPr txBox="1">
            <a:spLocks/>
          </p:cNvSpPr>
          <p:nvPr/>
        </p:nvSpPr>
        <p:spPr>
          <a:xfrm>
            <a:off x="3186444" y="203204"/>
            <a:ext cx="10321704" cy="16093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Unsere Schwerpunkte &amp; Vision</a:t>
            </a:r>
          </a:p>
        </p:txBody>
      </p:sp>
      <p:sp>
        <p:nvSpPr>
          <p:cNvPr id="10" name="Foliennummernplatzhalter 9">
            <a:extLst>
              <a:ext uri="{FF2B5EF4-FFF2-40B4-BE49-F238E27FC236}">
                <a16:creationId xmlns:a16="http://schemas.microsoft.com/office/drawing/2014/main" id="{B4FFE6B1-EE36-4782-BBEE-C006713D75CC}"/>
              </a:ext>
            </a:extLst>
          </p:cNvPr>
          <p:cNvSpPr>
            <a:spLocks noGrp="1"/>
          </p:cNvSpPr>
          <p:nvPr>
            <p:ph type="sldNum" sz="quarter" idx="12"/>
          </p:nvPr>
        </p:nvSpPr>
        <p:spPr>
          <a:xfrm>
            <a:off x="15810155" y="9525993"/>
            <a:ext cx="2133600" cy="365125"/>
          </a:xfrm>
        </p:spPr>
        <p:txBody>
          <a:bodyPr/>
          <a:lstStyle/>
          <a:p>
            <a:fld id="{B6F15528-21DE-4FAA-801E-634DDDAF4B2B}" type="slidenum">
              <a:rPr lang="en-US" sz="2400" smtClean="0"/>
              <a:pPr/>
              <a:t>20</a:t>
            </a:fld>
            <a:endParaRPr lang="en-US" sz="2400" dirty="0"/>
          </a:p>
        </p:txBody>
      </p:sp>
    </p:spTree>
    <p:extLst>
      <p:ext uri="{BB962C8B-B14F-4D97-AF65-F5344CB8AC3E}">
        <p14:creationId xmlns:p14="http://schemas.microsoft.com/office/powerpoint/2010/main" val="19639555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EF8E0-5BAE-1566-790D-3A700E5A0C64}"/>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86D565D7-4978-E9E3-E5E8-8C13EE7CEF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24" name="Picture 4">
            <a:extLst>
              <a:ext uri="{FF2B5EF4-FFF2-40B4-BE49-F238E27FC236}">
                <a16:creationId xmlns:a16="http://schemas.microsoft.com/office/drawing/2014/main" id="{A13B6090-CEB0-E811-24E7-4234FFF2148F}"/>
              </a:ext>
            </a:extLst>
          </p:cNvPr>
          <p:cNvPicPr>
            <a:picLocks noChangeAspect="1"/>
          </p:cNvPicPr>
          <p:nvPr/>
        </p:nvPicPr>
        <p:blipFill>
          <a:blip r:embed="rId3"/>
          <a:srcRect/>
          <a:stretch>
            <a:fillRect/>
          </a:stretch>
        </p:blipFill>
        <p:spPr>
          <a:xfrm>
            <a:off x="-1828800" y="8420100"/>
            <a:ext cx="3048086" cy="2880441"/>
          </a:xfrm>
          <a:prstGeom prst="rect">
            <a:avLst/>
          </a:prstGeom>
        </p:spPr>
      </p:pic>
      <p:pic>
        <p:nvPicPr>
          <p:cNvPr id="4" name="Picture 3">
            <a:extLst>
              <a:ext uri="{FF2B5EF4-FFF2-40B4-BE49-F238E27FC236}">
                <a16:creationId xmlns:a16="http://schemas.microsoft.com/office/drawing/2014/main" id="{AAB1BE5E-ACCF-5A82-C3FB-5F2DED6E1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5" name="Content Placeholder 2">
            <a:extLst>
              <a:ext uri="{FF2B5EF4-FFF2-40B4-BE49-F238E27FC236}">
                <a16:creationId xmlns:a16="http://schemas.microsoft.com/office/drawing/2014/main" id="{D29432DB-4B6A-BA1C-CF58-05A6D8D80B21}"/>
              </a:ext>
            </a:extLst>
          </p:cNvPr>
          <p:cNvSpPr txBox="1">
            <a:spLocks/>
          </p:cNvSpPr>
          <p:nvPr/>
        </p:nvSpPr>
        <p:spPr>
          <a:xfrm>
            <a:off x="1096097" y="2820279"/>
            <a:ext cx="15439304"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3300" b="1" dirty="0"/>
              <a:t>Alles begann 2020, als Gott mir den Gedanken eingab, ohne direkten Grund einen Pastor in Marzahn anzurufen: Er berichtete, dass er die Gemeindegründungsarbeit aufgeben möchte und fragte, ob wir uns vorstellen könnten, eine </a:t>
            </a:r>
            <a:r>
              <a:rPr lang="de-DE" sz="3300" b="1" dirty="0">
                <a:solidFill>
                  <a:srgbClr val="FFC000"/>
                </a:solidFill>
              </a:rPr>
              <a:t>Gemeindegründung in Marzahn </a:t>
            </a:r>
            <a:r>
              <a:rPr lang="de-DE" sz="3300" b="1" dirty="0"/>
              <a:t>zu beginnen. Er wolle beim Besitzer des Grundstückes, wo die bisherige Gottesdienste stattfanden, ein gutes Wort für uns einlegen, damit wir es vergünstigt kaufen können.</a:t>
            </a:r>
          </a:p>
          <a:p>
            <a:r>
              <a:rPr lang="de-DE" sz="3300" b="1" dirty="0"/>
              <a:t>Durch Gebet &amp; externe Berater kamen wir auf die Idee, gemeinsam mit einem </a:t>
            </a:r>
            <a:r>
              <a:rPr lang="de-DE" sz="3300" b="1" dirty="0">
                <a:solidFill>
                  <a:srgbClr val="FFC000"/>
                </a:solidFill>
              </a:rPr>
              <a:t>Team</a:t>
            </a:r>
            <a:r>
              <a:rPr lang="de-DE" sz="3300" b="1" dirty="0"/>
              <a:t> aus Hirten und einem Leitungskreis eine </a:t>
            </a:r>
            <a:r>
              <a:rPr lang="de-DE" sz="3300" b="1" dirty="0">
                <a:solidFill>
                  <a:srgbClr val="FFC000"/>
                </a:solidFill>
              </a:rPr>
              <a:t>Campusgemeinde</a:t>
            </a:r>
            <a:r>
              <a:rPr lang="de-DE" sz="3300" b="1" dirty="0"/>
              <a:t> zusammen mit </a:t>
            </a:r>
            <a:r>
              <a:rPr lang="de-DE" sz="3300" b="1" dirty="0" err="1"/>
              <a:t>Diekreative</a:t>
            </a:r>
            <a:r>
              <a:rPr lang="de-DE" sz="3300" b="1" dirty="0"/>
              <a:t> zu beginnen, um so weiter als Evangelisten zeitliche Ressourcen zu haben.</a:t>
            </a:r>
          </a:p>
          <a:p>
            <a:r>
              <a:rPr lang="de-DE" sz="3300" b="1" dirty="0"/>
              <a:t>Mit einem </a:t>
            </a:r>
            <a:r>
              <a:rPr lang="de-DE" sz="3300" b="1" dirty="0">
                <a:solidFill>
                  <a:srgbClr val="FFC000"/>
                </a:solidFill>
              </a:rPr>
              <a:t>Startkapital von 0 € </a:t>
            </a:r>
            <a:r>
              <a:rPr lang="de-DE" sz="3300" b="1" dirty="0"/>
              <a:t>beteten wir, dass Gott uns führt und diesen Schritt bestätigt</a:t>
            </a:r>
          </a:p>
          <a:p>
            <a:pPr marL="0" indent="0">
              <a:buFont typeface="Arial" pitchFamily="34" charset="0"/>
              <a:buNone/>
            </a:pPr>
            <a:endParaRPr lang="de-DE" b="1" dirty="0"/>
          </a:p>
        </p:txBody>
      </p:sp>
      <p:sp>
        <p:nvSpPr>
          <p:cNvPr id="6" name="Title 1">
            <a:extLst>
              <a:ext uri="{FF2B5EF4-FFF2-40B4-BE49-F238E27FC236}">
                <a16:creationId xmlns:a16="http://schemas.microsoft.com/office/drawing/2014/main" id="{BB8F012D-0D11-4109-9CDB-E4C67F1D777A}"/>
              </a:ext>
            </a:extLst>
          </p:cNvPr>
          <p:cNvSpPr txBox="1">
            <a:spLocks/>
          </p:cNvSpPr>
          <p:nvPr/>
        </p:nvSpPr>
        <p:spPr>
          <a:xfrm>
            <a:off x="699833" y="434718"/>
            <a:ext cx="15544800" cy="130126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Rückblick: Wunder wagen </a:t>
            </a:r>
          </a:p>
        </p:txBody>
      </p:sp>
      <p:sp>
        <p:nvSpPr>
          <p:cNvPr id="7" name="Foliennummernplatzhalter 6">
            <a:extLst>
              <a:ext uri="{FF2B5EF4-FFF2-40B4-BE49-F238E27FC236}">
                <a16:creationId xmlns:a16="http://schemas.microsoft.com/office/drawing/2014/main" id="{22CEEF3A-FA50-439C-B6D4-C69178D3AF15}"/>
              </a:ext>
            </a:extLst>
          </p:cNvPr>
          <p:cNvSpPr>
            <a:spLocks noGrp="1"/>
          </p:cNvSpPr>
          <p:nvPr>
            <p:ph type="sldNum" sz="quarter" idx="12"/>
          </p:nvPr>
        </p:nvSpPr>
        <p:spPr>
          <a:xfrm>
            <a:off x="15810155" y="9469839"/>
            <a:ext cx="2133600" cy="365125"/>
          </a:xfrm>
        </p:spPr>
        <p:txBody>
          <a:bodyPr/>
          <a:lstStyle/>
          <a:p>
            <a:fld id="{B6F15528-21DE-4FAA-801E-634DDDAF4B2B}" type="slidenum">
              <a:rPr lang="en-US" sz="2400" smtClean="0"/>
              <a:pPr/>
              <a:t>21</a:t>
            </a:fld>
            <a:endParaRPr lang="en-US" sz="2400" dirty="0"/>
          </a:p>
        </p:txBody>
      </p:sp>
    </p:spTree>
    <p:extLst>
      <p:ext uri="{BB962C8B-B14F-4D97-AF65-F5344CB8AC3E}">
        <p14:creationId xmlns:p14="http://schemas.microsoft.com/office/powerpoint/2010/main" val="386740162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EF8E0-5BAE-1566-790D-3A700E5A0C64}"/>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86D565D7-4978-E9E3-E5E8-8C13EE7CEF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4" name="Picture 3">
            <a:extLst>
              <a:ext uri="{FF2B5EF4-FFF2-40B4-BE49-F238E27FC236}">
                <a16:creationId xmlns:a16="http://schemas.microsoft.com/office/drawing/2014/main" id="{AAB1BE5E-ACCF-5A82-C3FB-5F2DED6E10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5" name="Content Placeholder 2">
            <a:extLst>
              <a:ext uri="{FF2B5EF4-FFF2-40B4-BE49-F238E27FC236}">
                <a16:creationId xmlns:a16="http://schemas.microsoft.com/office/drawing/2014/main" id="{D29432DB-4B6A-BA1C-CF58-05A6D8D80B21}"/>
              </a:ext>
            </a:extLst>
          </p:cNvPr>
          <p:cNvSpPr txBox="1">
            <a:spLocks/>
          </p:cNvSpPr>
          <p:nvPr/>
        </p:nvSpPr>
        <p:spPr>
          <a:xfrm>
            <a:off x="936102" y="1913557"/>
            <a:ext cx="16095807"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3300" b="1" dirty="0"/>
              <a:t>Ein Ehepaar aus einem anderen Bundesland kam, ohne von unseren Plänen zu wissen, auf uns zu und fragte uns, ob wir Geld benötigen. Sie sagten, dass es Gott ihnen aufs Herz gelegt hatte, uns </a:t>
            </a:r>
            <a:r>
              <a:rPr lang="de-DE" sz="3300" b="1" dirty="0">
                <a:solidFill>
                  <a:srgbClr val="FFC000"/>
                </a:solidFill>
              </a:rPr>
              <a:t>100.000 € für ein Haus</a:t>
            </a:r>
            <a:r>
              <a:rPr lang="de-DE" sz="3300" b="1" dirty="0"/>
              <a:t> zu spenden. Dies war erst der Anfang von Gottes Wundern.</a:t>
            </a:r>
          </a:p>
          <a:p>
            <a:r>
              <a:rPr lang="de-DE" sz="3300" b="1" dirty="0"/>
              <a:t>2021 durften wir das Grundstück mit einem älteren Gebäude aus DDR -Zeiten</a:t>
            </a:r>
            <a:r>
              <a:rPr lang="de-DE" sz="3300" b="1" dirty="0">
                <a:solidFill>
                  <a:srgbClr val="FFC000"/>
                </a:solidFill>
              </a:rPr>
              <a:t> kaufen </a:t>
            </a:r>
            <a:r>
              <a:rPr lang="de-DE" sz="3300" b="1" dirty="0"/>
              <a:t>und soweit </a:t>
            </a:r>
            <a:r>
              <a:rPr lang="de-DE" sz="3300" b="1" dirty="0" err="1"/>
              <a:t>instandsetzen</a:t>
            </a:r>
            <a:r>
              <a:rPr lang="de-DE" sz="3300" b="1" dirty="0"/>
              <a:t>, dass </a:t>
            </a:r>
            <a:r>
              <a:rPr lang="de-DE" sz="3300" b="1" dirty="0">
                <a:solidFill>
                  <a:srgbClr val="FFC000"/>
                </a:solidFill>
              </a:rPr>
              <a:t>Gottesdienste, Veranstaltungen &amp; unsere Base von Glaubenteilen e.V. </a:t>
            </a:r>
            <a:r>
              <a:rPr lang="de-DE" sz="3300" b="1" dirty="0"/>
              <a:t> Seit 2022 darin stattfinden können (Danke an die viele ehrenamtlichen Helfer)</a:t>
            </a:r>
          </a:p>
          <a:p>
            <a:r>
              <a:rPr lang="de-DE" sz="3300" b="1" dirty="0"/>
              <a:t>Schon </a:t>
            </a:r>
            <a:r>
              <a:rPr lang="de-DE" sz="3300" b="1" dirty="0">
                <a:solidFill>
                  <a:srgbClr val="FFC000"/>
                </a:solidFill>
              </a:rPr>
              <a:t>nach 18 Monaten </a:t>
            </a:r>
            <a:r>
              <a:rPr lang="de-DE" sz="3300" b="1" dirty="0"/>
              <a:t>waren wir </a:t>
            </a:r>
            <a:r>
              <a:rPr lang="de-DE" sz="3300" b="1" dirty="0">
                <a:solidFill>
                  <a:srgbClr val="FFC000"/>
                </a:solidFill>
              </a:rPr>
              <a:t>zinsfrei </a:t>
            </a:r>
            <a:r>
              <a:rPr lang="de-DE" sz="3300" b="1" dirty="0"/>
              <a:t>und haben insgesamt </a:t>
            </a:r>
            <a:r>
              <a:rPr lang="de-DE" sz="3300" b="1" dirty="0">
                <a:solidFill>
                  <a:srgbClr val="FFC000"/>
                </a:solidFill>
              </a:rPr>
              <a:t>nur ca. 3.000 € Zinsen </a:t>
            </a:r>
            <a:r>
              <a:rPr lang="de-DE" sz="3300" b="1" dirty="0"/>
              <a:t>gezahlt: Die 500.000 € Gesamtkosten zum Erwerb des Grundstücks &amp; Nebenkosten konnten vollständig abgezahlt werden (davon 326.580 € durch Sonderspenden + 173.420 € durch zinsfreie Freundesdarlehen)</a:t>
            </a:r>
          </a:p>
          <a:p>
            <a:r>
              <a:rPr lang="de-DE" sz="3300" b="1" dirty="0"/>
              <a:t>Bis auf 20.000 € haben die Darlehensgeber der o.g. Freundesdarlehen signalisiert, dass sie das Geld in der nächsten Zeit nicht benötigen werden.</a:t>
            </a:r>
          </a:p>
          <a:p>
            <a:pPr marL="0" indent="0">
              <a:buNone/>
            </a:pPr>
            <a:r>
              <a:rPr lang="de-DE" sz="3300" b="1" dirty="0">
                <a:sym typeface="Wingdings" panose="05000000000000000000" pitchFamily="2" charset="2"/>
              </a:rPr>
              <a:t> Ausführlicher Einblick: www.Glauben-teilen.com/begegnungszentrum</a:t>
            </a:r>
            <a:endParaRPr lang="de-DE" dirty="0"/>
          </a:p>
          <a:p>
            <a:pPr marL="0" indent="0">
              <a:buFont typeface="Arial" pitchFamily="34" charset="0"/>
              <a:buNone/>
            </a:pPr>
            <a:endParaRPr lang="de-DE" b="1" dirty="0"/>
          </a:p>
        </p:txBody>
      </p:sp>
      <p:sp>
        <p:nvSpPr>
          <p:cNvPr id="6" name="Title 1">
            <a:extLst>
              <a:ext uri="{FF2B5EF4-FFF2-40B4-BE49-F238E27FC236}">
                <a16:creationId xmlns:a16="http://schemas.microsoft.com/office/drawing/2014/main" id="{BB8F012D-0D11-4109-9CDB-E4C67F1D777A}"/>
              </a:ext>
            </a:extLst>
          </p:cNvPr>
          <p:cNvSpPr txBox="1">
            <a:spLocks/>
          </p:cNvSpPr>
          <p:nvPr/>
        </p:nvSpPr>
        <p:spPr>
          <a:xfrm>
            <a:off x="699833" y="434718"/>
            <a:ext cx="15544800" cy="130126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Rückblick: Wunder wagen </a:t>
            </a:r>
          </a:p>
        </p:txBody>
      </p:sp>
      <p:sp>
        <p:nvSpPr>
          <p:cNvPr id="9" name="Foliennummernplatzhalter 8">
            <a:extLst>
              <a:ext uri="{FF2B5EF4-FFF2-40B4-BE49-F238E27FC236}">
                <a16:creationId xmlns:a16="http://schemas.microsoft.com/office/drawing/2014/main" id="{2DE4C42B-D6CD-4818-9E1E-81CEB6E8A741}"/>
              </a:ext>
            </a:extLst>
          </p:cNvPr>
          <p:cNvSpPr>
            <a:spLocks noGrp="1"/>
          </p:cNvSpPr>
          <p:nvPr>
            <p:ph type="sldNum" sz="quarter" idx="12"/>
          </p:nvPr>
        </p:nvSpPr>
        <p:spPr>
          <a:xfrm>
            <a:off x="15810155" y="9501748"/>
            <a:ext cx="2133600" cy="365125"/>
          </a:xfrm>
        </p:spPr>
        <p:txBody>
          <a:bodyPr/>
          <a:lstStyle/>
          <a:p>
            <a:fld id="{B6F15528-21DE-4FAA-801E-634DDDAF4B2B}" type="slidenum">
              <a:rPr lang="en-US" sz="2400" smtClean="0"/>
              <a:pPr/>
              <a:t>22</a:t>
            </a:fld>
            <a:endParaRPr lang="en-US" sz="2400" dirty="0"/>
          </a:p>
        </p:txBody>
      </p:sp>
    </p:spTree>
    <p:extLst>
      <p:ext uri="{BB962C8B-B14F-4D97-AF65-F5344CB8AC3E}">
        <p14:creationId xmlns:p14="http://schemas.microsoft.com/office/powerpoint/2010/main" val="300253274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7F570-3F7D-5194-338B-45F77C14A6FD}"/>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1DD0BDAB-8395-8D44-679E-55BED69D2F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24" name="Picture 4">
            <a:extLst>
              <a:ext uri="{FF2B5EF4-FFF2-40B4-BE49-F238E27FC236}">
                <a16:creationId xmlns:a16="http://schemas.microsoft.com/office/drawing/2014/main" id="{EA049068-7C8C-E240-5826-6F4F04201401}"/>
              </a:ext>
            </a:extLst>
          </p:cNvPr>
          <p:cNvPicPr>
            <a:picLocks noChangeAspect="1"/>
          </p:cNvPicPr>
          <p:nvPr/>
        </p:nvPicPr>
        <p:blipFill>
          <a:blip r:embed="rId3"/>
          <a:srcRect/>
          <a:stretch>
            <a:fillRect/>
          </a:stretch>
        </p:blipFill>
        <p:spPr>
          <a:xfrm>
            <a:off x="-1828800" y="8420100"/>
            <a:ext cx="3048086" cy="2880441"/>
          </a:xfrm>
          <a:prstGeom prst="rect">
            <a:avLst/>
          </a:prstGeom>
        </p:spPr>
      </p:pic>
      <p:pic>
        <p:nvPicPr>
          <p:cNvPr id="4" name="Picture 3">
            <a:extLst>
              <a:ext uri="{FF2B5EF4-FFF2-40B4-BE49-F238E27FC236}">
                <a16:creationId xmlns:a16="http://schemas.microsoft.com/office/drawing/2014/main" id="{38D344EC-6856-2ED8-30C3-7D85F67083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5" name="Content Placeholder 2">
            <a:extLst>
              <a:ext uri="{FF2B5EF4-FFF2-40B4-BE49-F238E27FC236}">
                <a16:creationId xmlns:a16="http://schemas.microsoft.com/office/drawing/2014/main" id="{198F4872-2870-7A1F-53B3-E6F94B75D17C}"/>
              </a:ext>
            </a:extLst>
          </p:cNvPr>
          <p:cNvSpPr txBox="1">
            <a:spLocks/>
          </p:cNvSpPr>
          <p:nvPr/>
        </p:nvSpPr>
        <p:spPr>
          <a:xfrm>
            <a:off x="1219286" y="2996917"/>
            <a:ext cx="15087514"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3300" b="1" dirty="0"/>
              <a:t>Wir wachsen als Gemeindeneugründung zusammen mit Diekreative Campus Marzahn (Seit 2023) </a:t>
            </a:r>
          </a:p>
          <a:p>
            <a:pPr marL="457200" lvl="1" indent="0">
              <a:buNone/>
            </a:pPr>
            <a:r>
              <a:rPr lang="de-DE" sz="2900" b="1" dirty="0">
                <a:sym typeface="Wingdings" panose="05000000000000000000" pitchFamily="2" charset="2"/>
              </a:rPr>
              <a:t> Am 22.06. waren es schon 44 Gottesdienstbesucher (35 Erwachsene + 9 Kinder + 1 Hund ; )</a:t>
            </a:r>
            <a:endParaRPr lang="de-DE" sz="2900" b="1" dirty="0"/>
          </a:p>
          <a:p>
            <a:pPr marL="0" indent="0">
              <a:buNone/>
            </a:pPr>
            <a:endParaRPr lang="de-DE" sz="3300" b="1" dirty="0"/>
          </a:p>
          <a:p>
            <a:pPr marL="0" indent="0">
              <a:buNone/>
            </a:pPr>
            <a:r>
              <a:rPr lang="de-DE" sz="3300" b="1" dirty="0"/>
              <a:t>Wir benötigen:</a:t>
            </a:r>
          </a:p>
          <a:p>
            <a:pPr lvl="1"/>
            <a:r>
              <a:rPr lang="de-DE" sz="3200" b="1" dirty="0"/>
              <a:t> größeren Saal mit besserem Schallschutz für Lobpreisabende &amp; Veranstaltungen</a:t>
            </a:r>
          </a:p>
          <a:p>
            <a:pPr lvl="1"/>
            <a:r>
              <a:rPr lang="de-DE" sz="3200" b="1" dirty="0"/>
              <a:t>Platz für Gemeinschaft wie z.b. Gemeinsamen Essen, offene Angebote</a:t>
            </a:r>
          </a:p>
          <a:p>
            <a:pPr lvl="1"/>
            <a:r>
              <a:rPr lang="de-DE" sz="3200" b="1" dirty="0"/>
              <a:t>Räume für Seelsorge, Jugendarbeit &amp; Kleingruppen</a:t>
            </a:r>
          </a:p>
          <a:p>
            <a:pPr lvl="1"/>
            <a:r>
              <a:rPr lang="de-DE" sz="3200" b="1" dirty="0"/>
              <a:t>Barrierefreie Zugänge &amp; Behinderten - WC (bisher sind keine Behinderten – </a:t>
            </a:r>
            <a:r>
              <a:rPr lang="de-DE" sz="3200" b="1" dirty="0" err="1"/>
              <a:t>WC´s</a:t>
            </a:r>
            <a:r>
              <a:rPr lang="de-DE" sz="3200" b="1" dirty="0"/>
              <a:t> vorhanden, aber  Stufen zwischen den Räumen)</a:t>
            </a:r>
          </a:p>
          <a:p>
            <a:pPr lvl="1"/>
            <a:r>
              <a:rPr lang="de-DE" sz="3200" b="1" dirty="0"/>
              <a:t>Wickelbereich für Babys</a:t>
            </a:r>
          </a:p>
          <a:p>
            <a:pPr lvl="1"/>
            <a:r>
              <a:rPr lang="de-DE" sz="3200" b="1" dirty="0"/>
              <a:t>Mitarbeiter, die in der Nähe leben </a:t>
            </a:r>
            <a:r>
              <a:rPr lang="de-DE" sz="3200" b="1" dirty="0">
                <a:sym typeface="Wingdings" panose="05000000000000000000" pitchFamily="2" charset="2"/>
              </a:rPr>
              <a:t> Stärkung des Gemeindelebens und der Gemeindekultur</a:t>
            </a:r>
            <a:endParaRPr lang="de-DE" sz="3200" b="1" dirty="0"/>
          </a:p>
          <a:p>
            <a:pPr lvl="1"/>
            <a:endParaRPr lang="de-DE" sz="2900" b="1" dirty="0"/>
          </a:p>
        </p:txBody>
      </p:sp>
      <p:sp>
        <p:nvSpPr>
          <p:cNvPr id="3" name="Title 1">
            <a:extLst>
              <a:ext uri="{FF2B5EF4-FFF2-40B4-BE49-F238E27FC236}">
                <a16:creationId xmlns:a16="http://schemas.microsoft.com/office/drawing/2014/main" id="{FC94A1E2-A370-D79A-38DB-3901E49BE106}"/>
              </a:ext>
            </a:extLst>
          </p:cNvPr>
          <p:cNvSpPr txBox="1">
            <a:spLocks/>
          </p:cNvSpPr>
          <p:nvPr/>
        </p:nvSpPr>
        <p:spPr>
          <a:xfrm>
            <a:off x="3492857" y="420127"/>
            <a:ext cx="10328496" cy="2032201"/>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Vorbereitung auf Wachstum von Glaubenteilen e.V.</a:t>
            </a:r>
          </a:p>
        </p:txBody>
      </p:sp>
      <p:sp>
        <p:nvSpPr>
          <p:cNvPr id="7" name="Foliennummernplatzhalter 6">
            <a:extLst>
              <a:ext uri="{FF2B5EF4-FFF2-40B4-BE49-F238E27FC236}">
                <a16:creationId xmlns:a16="http://schemas.microsoft.com/office/drawing/2014/main" id="{9E438F3E-D403-4F44-A38A-7194DC8B7E55}"/>
              </a:ext>
            </a:extLst>
          </p:cNvPr>
          <p:cNvSpPr>
            <a:spLocks noGrp="1"/>
          </p:cNvSpPr>
          <p:nvPr>
            <p:ph type="sldNum" sz="quarter" idx="12"/>
          </p:nvPr>
        </p:nvSpPr>
        <p:spPr>
          <a:xfrm>
            <a:off x="15810155" y="9435131"/>
            <a:ext cx="2133600" cy="365125"/>
          </a:xfrm>
        </p:spPr>
        <p:txBody>
          <a:bodyPr/>
          <a:lstStyle/>
          <a:p>
            <a:fld id="{B6F15528-21DE-4FAA-801E-634DDDAF4B2B}" type="slidenum">
              <a:rPr lang="en-US" sz="2400" smtClean="0"/>
              <a:pPr/>
              <a:t>23</a:t>
            </a:fld>
            <a:endParaRPr lang="en-US" sz="2400" dirty="0"/>
          </a:p>
        </p:txBody>
      </p:sp>
    </p:spTree>
    <p:extLst>
      <p:ext uri="{BB962C8B-B14F-4D97-AF65-F5344CB8AC3E}">
        <p14:creationId xmlns:p14="http://schemas.microsoft.com/office/powerpoint/2010/main" val="232052303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FDD43-1B32-54B6-8BD0-838AFC68E83B}"/>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39DA5E5-0528-45C0-CB6E-F0B18ABDA3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24" name="Picture 4">
            <a:extLst>
              <a:ext uri="{FF2B5EF4-FFF2-40B4-BE49-F238E27FC236}">
                <a16:creationId xmlns:a16="http://schemas.microsoft.com/office/drawing/2014/main" id="{43E06790-CA1E-47EC-1828-FB7C327E2DF6}"/>
              </a:ext>
            </a:extLst>
          </p:cNvPr>
          <p:cNvPicPr>
            <a:picLocks noChangeAspect="1"/>
          </p:cNvPicPr>
          <p:nvPr/>
        </p:nvPicPr>
        <p:blipFill>
          <a:blip r:embed="rId3"/>
          <a:srcRect/>
          <a:stretch>
            <a:fillRect/>
          </a:stretch>
        </p:blipFill>
        <p:spPr>
          <a:xfrm>
            <a:off x="-1828800" y="8420100"/>
            <a:ext cx="3048086" cy="2880441"/>
          </a:xfrm>
          <a:prstGeom prst="rect">
            <a:avLst/>
          </a:prstGeom>
        </p:spPr>
      </p:pic>
      <p:pic>
        <p:nvPicPr>
          <p:cNvPr id="4" name="Picture 3">
            <a:extLst>
              <a:ext uri="{FF2B5EF4-FFF2-40B4-BE49-F238E27FC236}">
                <a16:creationId xmlns:a16="http://schemas.microsoft.com/office/drawing/2014/main" id="{C0AE056C-14C2-D86F-DD6D-225C3AE45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5" name="Content Placeholder 2">
            <a:extLst>
              <a:ext uri="{FF2B5EF4-FFF2-40B4-BE49-F238E27FC236}">
                <a16:creationId xmlns:a16="http://schemas.microsoft.com/office/drawing/2014/main" id="{2CF34172-8FE5-947E-1A83-1059C8391F03}"/>
              </a:ext>
            </a:extLst>
          </p:cNvPr>
          <p:cNvSpPr txBox="1">
            <a:spLocks/>
          </p:cNvSpPr>
          <p:nvPr/>
        </p:nvSpPr>
        <p:spPr>
          <a:xfrm>
            <a:off x="1219286" y="2996917"/>
            <a:ext cx="14875638"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3300" b="1" dirty="0"/>
              <a:t>Wir wachsen als Glaubenteilen e.V.</a:t>
            </a:r>
          </a:p>
          <a:p>
            <a:endParaRPr lang="de-DE" sz="3300" b="1" dirty="0"/>
          </a:p>
          <a:p>
            <a:pPr lvl="1">
              <a:buFont typeface="Courier New" panose="02070309020205020404" pitchFamily="49" charset="0"/>
              <a:buChar char="o"/>
            </a:pPr>
            <a:r>
              <a:rPr lang="de-DE" sz="3200" b="1" dirty="0"/>
              <a:t>aktuell haben wir bereits </a:t>
            </a:r>
            <a:r>
              <a:rPr lang="de-DE" sz="3200" b="1" dirty="0">
                <a:solidFill>
                  <a:srgbClr val="FFC000"/>
                </a:solidFill>
              </a:rPr>
              <a:t>über 70 verschiedene evangelistische Artikel </a:t>
            </a:r>
            <a:r>
              <a:rPr lang="de-DE" sz="3200" b="1" dirty="0"/>
              <a:t>entwickelt und weitere sind in Planung. Dafür brauchen wir </a:t>
            </a:r>
            <a:r>
              <a:rPr lang="de-DE" sz="3200" b="1" dirty="0">
                <a:solidFill>
                  <a:srgbClr val="FFC000"/>
                </a:solidFill>
              </a:rPr>
              <a:t>weiteren Lagerplatz</a:t>
            </a:r>
          </a:p>
          <a:p>
            <a:pPr lvl="1">
              <a:buFont typeface="Courier New" panose="02070309020205020404" pitchFamily="49" charset="0"/>
              <a:buChar char="o"/>
            </a:pPr>
            <a:r>
              <a:rPr lang="de-DE" sz="3200" b="1" dirty="0"/>
              <a:t>Wir bereiten uns perspektifisch darauf vor, dass unser </a:t>
            </a:r>
            <a:r>
              <a:rPr lang="de-DE" sz="3200" b="1" dirty="0">
                <a:solidFill>
                  <a:srgbClr val="FFC000"/>
                </a:solidFill>
              </a:rPr>
              <a:t>Team wächst</a:t>
            </a:r>
            <a:r>
              <a:rPr lang="de-DE" sz="3200" b="1" dirty="0"/>
              <a:t>. Dies bedarf auch räumlicher Ressourcen wie Büroraum, einem Creative Lab etc. </a:t>
            </a:r>
          </a:p>
          <a:p>
            <a:pPr lvl="1">
              <a:buFont typeface="Courier New" panose="02070309020205020404" pitchFamily="49" charset="0"/>
              <a:buChar char="o"/>
            </a:pPr>
            <a:r>
              <a:rPr lang="de-DE" sz="3200" b="1" dirty="0"/>
              <a:t>Wir möchten unsere Erfahrungen noch </a:t>
            </a:r>
            <a:r>
              <a:rPr lang="de-DE" sz="3200" b="1" dirty="0">
                <a:solidFill>
                  <a:srgbClr val="FFC000"/>
                </a:solidFill>
              </a:rPr>
              <a:t>stärker multiplizieren</a:t>
            </a:r>
            <a:r>
              <a:rPr lang="de-DE" sz="3200" b="1" dirty="0"/>
              <a:t>: </a:t>
            </a:r>
          </a:p>
          <a:p>
            <a:pPr lvl="2"/>
            <a:r>
              <a:rPr lang="de-DE" sz="3200" b="1" dirty="0"/>
              <a:t>Durch 2 Übernachtungszimmer mit Dusche und Küchenecke für Besucher, Praktikanten </a:t>
            </a:r>
          </a:p>
          <a:p>
            <a:pPr lvl="2"/>
            <a:r>
              <a:rPr lang="de-DE" sz="3200" b="1" dirty="0"/>
              <a:t>Ein Schulungsraum &amp; Saal für Veranstaltungen und Seminare  </a:t>
            </a:r>
          </a:p>
          <a:p>
            <a:pPr lvl="2"/>
            <a:r>
              <a:rPr lang="de-DE" sz="3200" b="1" dirty="0"/>
              <a:t>Wohngemeinschaft mit 4 Zimmern für Ehrenamtliche Mitarbeiter </a:t>
            </a:r>
          </a:p>
          <a:p>
            <a:pPr marL="457200" lvl="1" indent="0">
              <a:buNone/>
            </a:pPr>
            <a:endParaRPr lang="de-DE" sz="2900" b="1" dirty="0"/>
          </a:p>
        </p:txBody>
      </p:sp>
      <p:sp>
        <p:nvSpPr>
          <p:cNvPr id="3" name="Title 1">
            <a:extLst>
              <a:ext uri="{FF2B5EF4-FFF2-40B4-BE49-F238E27FC236}">
                <a16:creationId xmlns:a16="http://schemas.microsoft.com/office/drawing/2014/main" id="{2EA5DD13-C65C-013C-0E0A-6857E96D2B4D}"/>
              </a:ext>
            </a:extLst>
          </p:cNvPr>
          <p:cNvSpPr txBox="1">
            <a:spLocks/>
          </p:cNvSpPr>
          <p:nvPr/>
        </p:nvSpPr>
        <p:spPr>
          <a:xfrm>
            <a:off x="3352800" y="465116"/>
            <a:ext cx="10328496" cy="2032201"/>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Vorbereitung auf Wachstum von Glaubenteilen e.V.</a:t>
            </a:r>
          </a:p>
        </p:txBody>
      </p:sp>
      <p:sp>
        <p:nvSpPr>
          <p:cNvPr id="7" name="Foliennummernplatzhalter 6">
            <a:extLst>
              <a:ext uri="{FF2B5EF4-FFF2-40B4-BE49-F238E27FC236}">
                <a16:creationId xmlns:a16="http://schemas.microsoft.com/office/drawing/2014/main" id="{71255442-65A8-4B2D-B6D3-7CF6A7ED87B0}"/>
              </a:ext>
            </a:extLst>
          </p:cNvPr>
          <p:cNvSpPr>
            <a:spLocks noGrp="1"/>
          </p:cNvSpPr>
          <p:nvPr>
            <p:ph type="sldNum" sz="quarter" idx="12"/>
          </p:nvPr>
        </p:nvSpPr>
        <p:spPr>
          <a:xfrm>
            <a:off x="15810155" y="9501748"/>
            <a:ext cx="2133600" cy="365125"/>
          </a:xfrm>
        </p:spPr>
        <p:txBody>
          <a:bodyPr/>
          <a:lstStyle/>
          <a:p>
            <a:fld id="{B6F15528-21DE-4FAA-801E-634DDDAF4B2B}" type="slidenum">
              <a:rPr lang="en-US" sz="2400" smtClean="0"/>
              <a:pPr/>
              <a:t>24</a:t>
            </a:fld>
            <a:endParaRPr lang="en-US" sz="2400" dirty="0"/>
          </a:p>
        </p:txBody>
      </p:sp>
    </p:spTree>
    <p:extLst>
      <p:ext uri="{BB962C8B-B14F-4D97-AF65-F5344CB8AC3E}">
        <p14:creationId xmlns:p14="http://schemas.microsoft.com/office/powerpoint/2010/main" val="265073465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C865F-8F5E-90A5-E1A8-AE41956D12F7}"/>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239CA2D4-194C-2DFC-FAC8-85707E0158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24" name="Picture 4">
            <a:extLst>
              <a:ext uri="{FF2B5EF4-FFF2-40B4-BE49-F238E27FC236}">
                <a16:creationId xmlns:a16="http://schemas.microsoft.com/office/drawing/2014/main" id="{06254E6C-1BAB-FE39-36EB-9B3F1E0EEEED}"/>
              </a:ext>
            </a:extLst>
          </p:cNvPr>
          <p:cNvPicPr>
            <a:picLocks noChangeAspect="1"/>
          </p:cNvPicPr>
          <p:nvPr/>
        </p:nvPicPr>
        <p:blipFill>
          <a:blip r:embed="rId3"/>
          <a:srcRect/>
          <a:stretch>
            <a:fillRect/>
          </a:stretch>
        </p:blipFill>
        <p:spPr>
          <a:xfrm>
            <a:off x="-1828800" y="8420100"/>
            <a:ext cx="3048086" cy="2880441"/>
          </a:xfrm>
          <a:prstGeom prst="rect">
            <a:avLst/>
          </a:prstGeom>
        </p:spPr>
      </p:pic>
      <p:pic>
        <p:nvPicPr>
          <p:cNvPr id="4" name="Picture 3">
            <a:extLst>
              <a:ext uri="{FF2B5EF4-FFF2-40B4-BE49-F238E27FC236}">
                <a16:creationId xmlns:a16="http://schemas.microsoft.com/office/drawing/2014/main" id="{77D8BF91-031E-3B95-5EA7-325F16E423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5" name="Content Placeholder 2">
            <a:extLst>
              <a:ext uri="{FF2B5EF4-FFF2-40B4-BE49-F238E27FC236}">
                <a16:creationId xmlns:a16="http://schemas.microsoft.com/office/drawing/2014/main" id="{F66A7B9F-13D6-8BB8-7359-49643EE35009}"/>
              </a:ext>
            </a:extLst>
          </p:cNvPr>
          <p:cNvSpPr txBox="1">
            <a:spLocks/>
          </p:cNvSpPr>
          <p:nvPr/>
        </p:nvSpPr>
        <p:spPr>
          <a:xfrm>
            <a:off x="1143000" y="1943101"/>
            <a:ext cx="14706600" cy="797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de-DE" sz="2800" b="1" dirty="0"/>
              <a:t>Saal </a:t>
            </a:r>
            <a:r>
              <a:rPr lang="de-DE" sz="2800" dirty="0"/>
              <a:t>mit 62 m² multifunktional nutzbar für </a:t>
            </a:r>
            <a:r>
              <a:rPr lang="de-DE" sz="2800" dirty="0" err="1"/>
              <a:t>Glaubenkurse</a:t>
            </a:r>
            <a:r>
              <a:rPr lang="de-DE" sz="2800" dirty="0"/>
              <a:t>, Gemeindeabende, Essen nach dem Gottesdienst, evangelistische Kinderarbeit (in Verbindung mit Hausaufgabenhilfe oder offenen Angeboten), niedrigschwellige Angebote, Café </a:t>
            </a:r>
            <a:r>
              <a:rPr lang="de-DE" sz="2800" dirty="0" err="1"/>
              <a:t>uvm</a:t>
            </a:r>
            <a:r>
              <a:rPr lang="de-DE" sz="2800" dirty="0"/>
              <a:t>.</a:t>
            </a:r>
          </a:p>
          <a:p>
            <a:pPr lvl="2"/>
            <a:r>
              <a:rPr lang="de-DE" sz="2800" b="1" dirty="0"/>
              <a:t>Foyer mit Sitzecke, Küchentresen (insgesamt 27m²) </a:t>
            </a:r>
            <a:r>
              <a:rPr lang="de-DE" sz="2800" dirty="0"/>
              <a:t>für Kaffee, Snacks und Sitzgruppe(n)</a:t>
            </a:r>
          </a:p>
          <a:p>
            <a:pPr lvl="2"/>
            <a:r>
              <a:rPr lang="de-DE" sz="2800" b="1" dirty="0"/>
              <a:t>2 Kleingruppenräume</a:t>
            </a:r>
          </a:p>
          <a:p>
            <a:pPr lvl="3"/>
            <a:r>
              <a:rPr lang="de-DE" sz="2800" dirty="0"/>
              <a:t>für Kinder- und Jugendarbeit &amp; </a:t>
            </a:r>
          </a:p>
          <a:p>
            <a:pPr lvl="3"/>
            <a:r>
              <a:rPr lang="de-DE" sz="2800" dirty="0"/>
              <a:t>Für Besprechung und Seelsorge</a:t>
            </a:r>
          </a:p>
          <a:p>
            <a:pPr lvl="2"/>
            <a:r>
              <a:rPr lang="de-DE" sz="2800" b="1" dirty="0"/>
              <a:t>2 Zimmer für Übernachtung mit Gemeinschaftsbad</a:t>
            </a:r>
            <a:r>
              <a:rPr lang="de-DE" sz="2800" dirty="0"/>
              <a:t> für Praktikanten und Hospitanten: Training in Evangelisation &amp; Jüngerschaft</a:t>
            </a:r>
          </a:p>
          <a:p>
            <a:pPr lvl="2"/>
            <a:r>
              <a:rPr lang="de-DE" sz="2800" b="1" dirty="0"/>
              <a:t> 1 kleiner Büroraum </a:t>
            </a:r>
            <a:r>
              <a:rPr lang="de-DE" sz="2800" dirty="0"/>
              <a:t>für unseren Dienst: Entwicklung &amp; Produktion von evangelistischen Printmedien</a:t>
            </a:r>
          </a:p>
          <a:p>
            <a:pPr lvl="2"/>
            <a:r>
              <a:rPr lang="de-DE" sz="2800" dirty="0"/>
              <a:t>1 Raum „</a:t>
            </a:r>
            <a:r>
              <a:rPr lang="de-DE" sz="2800" b="1" dirty="0"/>
              <a:t>Creative Lab“ </a:t>
            </a:r>
            <a:r>
              <a:rPr lang="de-DE" sz="2800" dirty="0"/>
              <a:t>für die Entwicklung neuer evangelistischer Ideen (Wasseranschluss)</a:t>
            </a:r>
          </a:p>
          <a:p>
            <a:pPr lvl="2"/>
            <a:r>
              <a:rPr lang="de-DE" sz="2800" dirty="0"/>
              <a:t>1 Raum für </a:t>
            </a:r>
            <a:r>
              <a:rPr lang="de-DE" sz="2800" b="1" dirty="0"/>
              <a:t>Lager &amp; Versand für evangelistische Printmedien</a:t>
            </a:r>
            <a:r>
              <a:rPr lang="de-DE" sz="2800" dirty="0"/>
              <a:t>: Nachfrage von evangelistischen Printmedien wächst deutschlandweit</a:t>
            </a:r>
          </a:p>
          <a:p>
            <a:pPr lvl="2"/>
            <a:r>
              <a:rPr lang="de-DE" sz="2800" b="1" dirty="0"/>
              <a:t>4 Zimmer + Gemeinschaftsküche + Gemeinschaftsbad als Wohngemeinschaft</a:t>
            </a:r>
            <a:r>
              <a:rPr lang="de-DE" sz="2800" dirty="0"/>
              <a:t>  für </a:t>
            </a:r>
            <a:r>
              <a:rPr lang="de-DE" sz="2800" b="1" dirty="0"/>
              <a:t>ehrenamtliche Mitarbeiter </a:t>
            </a:r>
            <a:r>
              <a:rPr lang="de-DE" sz="2800" dirty="0"/>
              <a:t>bei Glaubenteilen und in der </a:t>
            </a:r>
            <a:r>
              <a:rPr lang="de-DE" sz="2800" b="1" dirty="0"/>
              <a:t>Gemeindegründung</a:t>
            </a:r>
            <a:r>
              <a:rPr lang="de-DE" sz="2800" dirty="0"/>
              <a:t> vor Ort (Optional Erweiterung der Büroräume &amp; Gruppenräume bei Bedarf)</a:t>
            </a:r>
          </a:p>
        </p:txBody>
      </p:sp>
      <p:sp>
        <p:nvSpPr>
          <p:cNvPr id="3" name="Title 1">
            <a:extLst>
              <a:ext uri="{FF2B5EF4-FFF2-40B4-BE49-F238E27FC236}">
                <a16:creationId xmlns:a16="http://schemas.microsoft.com/office/drawing/2014/main" id="{355CDF9D-809F-A600-2E69-252132E4A961}"/>
              </a:ext>
            </a:extLst>
          </p:cNvPr>
          <p:cNvSpPr txBox="1">
            <a:spLocks/>
          </p:cNvSpPr>
          <p:nvPr/>
        </p:nvSpPr>
        <p:spPr>
          <a:xfrm>
            <a:off x="3962400" y="758180"/>
            <a:ext cx="8229600" cy="114300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Überblick: Benötigte Ressourcen</a:t>
            </a:r>
          </a:p>
        </p:txBody>
      </p:sp>
      <p:sp>
        <p:nvSpPr>
          <p:cNvPr id="7" name="Foliennummernplatzhalter 6">
            <a:extLst>
              <a:ext uri="{FF2B5EF4-FFF2-40B4-BE49-F238E27FC236}">
                <a16:creationId xmlns:a16="http://schemas.microsoft.com/office/drawing/2014/main" id="{A823D8BF-A682-4272-B8F3-F5A5E923CC22}"/>
              </a:ext>
            </a:extLst>
          </p:cNvPr>
          <p:cNvSpPr>
            <a:spLocks noGrp="1"/>
          </p:cNvSpPr>
          <p:nvPr>
            <p:ph type="sldNum" sz="quarter" idx="12"/>
          </p:nvPr>
        </p:nvSpPr>
        <p:spPr>
          <a:xfrm>
            <a:off x="15810155" y="9501748"/>
            <a:ext cx="2133600" cy="365125"/>
          </a:xfrm>
        </p:spPr>
        <p:txBody>
          <a:bodyPr/>
          <a:lstStyle/>
          <a:p>
            <a:fld id="{B6F15528-21DE-4FAA-801E-634DDDAF4B2B}" type="slidenum">
              <a:rPr lang="en-US" sz="2400" smtClean="0"/>
              <a:pPr/>
              <a:t>25</a:t>
            </a:fld>
            <a:endParaRPr lang="en-US" sz="2400" dirty="0"/>
          </a:p>
        </p:txBody>
      </p:sp>
    </p:spTree>
    <p:extLst>
      <p:ext uri="{BB962C8B-B14F-4D97-AF65-F5344CB8AC3E}">
        <p14:creationId xmlns:p14="http://schemas.microsoft.com/office/powerpoint/2010/main" val="236179853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EF8E0-5BAE-1566-790D-3A700E5A0C64}"/>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86D565D7-4978-E9E3-E5E8-8C13EE7CEF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sp>
        <p:nvSpPr>
          <p:cNvPr id="8" name="Titel 1">
            <a:extLst>
              <a:ext uri="{FF2B5EF4-FFF2-40B4-BE49-F238E27FC236}">
                <a16:creationId xmlns:a16="http://schemas.microsoft.com/office/drawing/2014/main" id="{CF791FB7-9A41-1779-8229-1857C66E8790}"/>
              </a:ext>
            </a:extLst>
          </p:cNvPr>
          <p:cNvSpPr txBox="1">
            <a:spLocks/>
          </p:cNvSpPr>
          <p:nvPr/>
        </p:nvSpPr>
        <p:spPr>
          <a:xfrm>
            <a:off x="940626" y="4361767"/>
            <a:ext cx="5083140" cy="16093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b="1" dirty="0">
                <a:solidFill>
                  <a:srgbClr val="FFC000"/>
                </a:solidFill>
              </a:rPr>
              <a:t>1. EVANGELISATION</a:t>
            </a:r>
          </a:p>
        </p:txBody>
      </p:sp>
      <p:pic>
        <p:nvPicPr>
          <p:cNvPr id="10" name="Grafik 3">
            <a:extLst>
              <a:ext uri="{FF2B5EF4-FFF2-40B4-BE49-F238E27FC236}">
                <a16:creationId xmlns:a16="http://schemas.microsoft.com/office/drawing/2014/main" id="{3E1DC3AE-23C1-0F20-BF51-C73454E09060}"/>
              </a:ext>
            </a:extLst>
          </p:cNvPr>
          <p:cNvPicPr>
            <a:picLocks noChangeAspect="1"/>
          </p:cNvPicPr>
          <p:nvPr/>
        </p:nvPicPr>
        <p:blipFill rotWithShape="1">
          <a:blip r:embed="rId3"/>
          <a:srcRect l="11571" t="27199" r="33862"/>
          <a:stretch/>
        </p:blipFill>
        <p:spPr>
          <a:xfrm>
            <a:off x="6595694" y="1638301"/>
            <a:ext cx="3503204" cy="2629038"/>
          </a:xfrm>
          <a:prstGeom prst="rect">
            <a:avLst/>
          </a:prstGeom>
        </p:spPr>
      </p:pic>
      <p:pic>
        <p:nvPicPr>
          <p:cNvPr id="14" name="Inhaltsplatzhalter 4">
            <a:extLst>
              <a:ext uri="{FF2B5EF4-FFF2-40B4-BE49-F238E27FC236}">
                <a16:creationId xmlns:a16="http://schemas.microsoft.com/office/drawing/2014/main" id="{45CC96F8-4A23-687C-0DC6-D7619E4F7C0B}"/>
              </a:ext>
            </a:extLst>
          </p:cNvPr>
          <p:cNvPicPr>
            <a:picLocks noChangeAspect="1"/>
          </p:cNvPicPr>
          <p:nvPr/>
        </p:nvPicPr>
        <p:blipFill>
          <a:blip r:embed="rId4"/>
          <a:stretch>
            <a:fillRect/>
          </a:stretch>
        </p:blipFill>
        <p:spPr>
          <a:xfrm>
            <a:off x="1549893" y="1638300"/>
            <a:ext cx="3864605" cy="2578416"/>
          </a:xfrm>
          <a:prstGeom prst="rect">
            <a:avLst/>
          </a:prstGeom>
        </p:spPr>
      </p:pic>
      <p:sp>
        <p:nvSpPr>
          <p:cNvPr id="18" name="Titel 1">
            <a:extLst>
              <a:ext uri="{FF2B5EF4-FFF2-40B4-BE49-F238E27FC236}">
                <a16:creationId xmlns:a16="http://schemas.microsoft.com/office/drawing/2014/main" id="{E877BD95-BA41-B2ED-871F-1806313FE60C}"/>
              </a:ext>
            </a:extLst>
          </p:cNvPr>
          <p:cNvSpPr txBox="1">
            <a:spLocks/>
          </p:cNvSpPr>
          <p:nvPr/>
        </p:nvSpPr>
        <p:spPr>
          <a:xfrm>
            <a:off x="6714319" y="3941038"/>
            <a:ext cx="4423736"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3600" dirty="0"/>
              <a:t>2. Jüngerschaft</a:t>
            </a:r>
          </a:p>
        </p:txBody>
      </p:sp>
      <p:sp>
        <p:nvSpPr>
          <p:cNvPr id="19" name="Titel 1">
            <a:extLst>
              <a:ext uri="{FF2B5EF4-FFF2-40B4-BE49-F238E27FC236}">
                <a16:creationId xmlns:a16="http://schemas.microsoft.com/office/drawing/2014/main" id="{C870F1A1-8775-4801-337F-DCBF89633951}"/>
              </a:ext>
            </a:extLst>
          </p:cNvPr>
          <p:cNvSpPr txBox="1">
            <a:spLocks/>
          </p:cNvSpPr>
          <p:nvPr/>
        </p:nvSpPr>
        <p:spPr>
          <a:xfrm>
            <a:off x="11673451" y="3907575"/>
            <a:ext cx="5585012"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3600" dirty="0"/>
              <a:t>3. Multiplikation</a:t>
            </a:r>
          </a:p>
        </p:txBody>
      </p:sp>
      <p:pic>
        <p:nvPicPr>
          <p:cNvPr id="22" name="Inhaltsplatzhalter 4">
            <a:extLst>
              <a:ext uri="{FF2B5EF4-FFF2-40B4-BE49-F238E27FC236}">
                <a16:creationId xmlns:a16="http://schemas.microsoft.com/office/drawing/2014/main" id="{A109859B-4B1F-E796-1801-1663DDE770E3}"/>
              </a:ext>
            </a:extLst>
          </p:cNvPr>
          <p:cNvPicPr>
            <a:picLocks noChangeAspect="1"/>
          </p:cNvPicPr>
          <p:nvPr/>
        </p:nvPicPr>
        <p:blipFill>
          <a:blip r:embed="rId6"/>
          <a:stretch>
            <a:fillRect/>
          </a:stretch>
        </p:blipFill>
        <p:spPr>
          <a:xfrm>
            <a:off x="11563902" y="1669366"/>
            <a:ext cx="3893454" cy="2597665"/>
          </a:xfrm>
          <a:prstGeom prst="rect">
            <a:avLst/>
          </a:prstGeom>
        </p:spPr>
      </p:pic>
      <p:pic>
        <p:nvPicPr>
          <p:cNvPr id="24" name="Picture 4">
            <a:extLst>
              <a:ext uri="{FF2B5EF4-FFF2-40B4-BE49-F238E27FC236}">
                <a16:creationId xmlns:a16="http://schemas.microsoft.com/office/drawing/2014/main" id="{A13B6090-CEB0-E811-24E7-4234FFF2148F}"/>
              </a:ext>
            </a:extLst>
          </p:cNvPr>
          <p:cNvPicPr>
            <a:picLocks noChangeAspect="1"/>
          </p:cNvPicPr>
          <p:nvPr/>
        </p:nvPicPr>
        <p:blipFill>
          <a:blip r:embed="rId7"/>
          <a:srcRect/>
          <a:stretch>
            <a:fillRect/>
          </a:stretch>
        </p:blipFill>
        <p:spPr>
          <a:xfrm>
            <a:off x="-1828800" y="8420100"/>
            <a:ext cx="3048086" cy="2880441"/>
          </a:xfrm>
          <a:prstGeom prst="rect">
            <a:avLst/>
          </a:prstGeom>
        </p:spPr>
      </p:pic>
      <p:pic>
        <p:nvPicPr>
          <p:cNvPr id="4" name="Picture 3">
            <a:extLst>
              <a:ext uri="{FF2B5EF4-FFF2-40B4-BE49-F238E27FC236}">
                <a16:creationId xmlns:a16="http://schemas.microsoft.com/office/drawing/2014/main" id="{AAB1BE5E-ACCF-5A82-C3FB-5F2DED6E10E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pic>
        <p:nvPicPr>
          <p:cNvPr id="2" name="Picture 6">
            <a:extLst>
              <a:ext uri="{FF2B5EF4-FFF2-40B4-BE49-F238E27FC236}">
                <a16:creationId xmlns:a16="http://schemas.microsoft.com/office/drawing/2014/main" id="{897DF100-6D0A-31ED-D9CD-8EE5DD93B974}"/>
              </a:ext>
            </a:extLst>
          </p:cNvPr>
          <p:cNvPicPr>
            <a:picLocks noChangeAspect="1"/>
          </p:cNvPicPr>
          <p:nvPr/>
        </p:nvPicPr>
        <p:blipFill>
          <a:blip r:embed="rId9"/>
          <a:srcRect/>
          <a:stretch>
            <a:fillRect/>
          </a:stretch>
        </p:blipFill>
        <p:spPr>
          <a:xfrm rot="5400000">
            <a:off x="3100044" y="5236760"/>
            <a:ext cx="764301" cy="408901"/>
          </a:xfrm>
          <a:prstGeom prst="rect">
            <a:avLst/>
          </a:prstGeom>
        </p:spPr>
      </p:pic>
      <p:sp>
        <p:nvSpPr>
          <p:cNvPr id="5" name="Content Placeholder 2">
            <a:extLst>
              <a:ext uri="{FF2B5EF4-FFF2-40B4-BE49-F238E27FC236}">
                <a16:creationId xmlns:a16="http://schemas.microsoft.com/office/drawing/2014/main" id="{D29432DB-4B6A-BA1C-CF58-05A6D8D80B21}"/>
              </a:ext>
            </a:extLst>
          </p:cNvPr>
          <p:cNvSpPr txBox="1">
            <a:spLocks/>
          </p:cNvSpPr>
          <p:nvPr/>
        </p:nvSpPr>
        <p:spPr>
          <a:xfrm>
            <a:off x="1228811" y="5930641"/>
            <a:ext cx="16449589"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3300" b="1" dirty="0"/>
              <a:t>Weitere niedrigschwellige Angebote im Begegnungszentrum: </a:t>
            </a:r>
            <a:r>
              <a:rPr lang="de-DE" sz="3300" b="1" dirty="0">
                <a:solidFill>
                  <a:srgbClr val="FFC000"/>
                </a:solidFill>
              </a:rPr>
              <a:t>1 Gruppenraum &amp; Launch mit Küchenecke &amp; Bartresen</a:t>
            </a:r>
          </a:p>
          <a:p>
            <a:pPr lvl="1"/>
            <a:r>
              <a:rPr lang="de-DE" sz="2900" b="1" dirty="0"/>
              <a:t>Niedrigschwellige Angebote (u.a. </a:t>
            </a:r>
            <a:r>
              <a:rPr lang="de-DE" sz="2900" b="1" dirty="0">
                <a:solidFill>
                  <a:srgbClr val="FFC000"/>
                </a:solidFill>
              </a:rPr>
              <a:t>mit Küchenecke</a:t>
            </a:r>
            <a:r>
              <a:rPr lang="de-DE" sz="2900" b="1" dirty="0"/>
              <a:t>, Kreativangebote &amp; </a:t>
            </a:r>
            <a:r>
              <a:rPr lang="de-DE" sz="2900" b="1" dirty="0">
                <a:solidFill>
                  <a:srgbClr val="FFC000"/>
                </a:solidFill>
              </a:rPr>
              <a:t>Raum</a:t>
            </a:r>
            <a:r>
              <a:rPr lang="de-DE" b="1" dirty="0">
                <a:solidFill>
                  <a:srgbClr val="FFC000"/>
                </a:solidFill>
              </a:rPr>
              <a:t> für Jugendliche, Kinder</a:t>
            </a:r>
            <a:endParaRPr lang="de-DE" b="1" dirty="0"/>
          </a:p>
          <a:p>
            <a:r>
              <a:rPr lang="de-DE" b="1" dirty="0"/>
              <a:t>Anlaufstelle für am Glauben Interessierte: </a:t>
            </a:r>
            <a:r>
              <a:rPr lang="de-DE" b="1" dirty="0">
                <a:solidFill>
                  <a:srgbClr val="FFC000"/>
                </a:solidFill>
              </a:rPr>
              <a:t>1 Saal für Kurse, 1 Seelsorge &amp; Besprechungsraum</a:t>
            </a:r>
          </a:p>
          <a:p>
            <a:pPr lvl="1"/>
            <a:r>
              <a:rPr lang="de-DE" b="1" dirty="0"/>
              <a:t>Persönliche Begleitung </a:t>
            </a:r>
            <a:r>
              <a:rPr lang="de-DE" b="1" dirty="0">
                <a:solidFill>
                  <a:srgbClr val="FFC000"/>
                </a:solidFill>
              </a:rPr>
              <a:t>(Raum für Seelsorge &amp; Beratung)</a:t>
            </a:r>
          </a:p>
          <a:p>
            <a:pPr lvl="1"/>
            <a:r>
              <a:rPr lang="de-DE" b="1" dirty="0"/>
              <a:t>Alphakurse </a:t>
            </a:r>
            <a:r>
              <a:rPr lang="de-DE" b="1" dirty="0">
                <a:solidFill>
                  <a:srgbClr val="FFC000"/>
                </a:solidFill>
              </a:rPr>
              <a:t>mit Essen (Küchenecke mit Bartresen) </a:t>
            </a:r>
            <a:r>
              <a:rPr lang="de-DE" b="1" dirty="0"/>
              <a:t>etc. </a:t>
            </a:r>
          </a:p>
          <a:p>
            <a:r>
              <a:rPr lang="de-DE" b="1" dirty="0"/>
              <a:t>1 Raum als </a:t>
            </a:r>
            <a:r>
              <a:rPr lang="de-DE" b="1" dirty="0">
                <a:solidFill>
                  <a:srgbClr val="FFC000"/>
                </a:solidFill>
              </a:rPr>
              <a:t>Creative Lab</a:t>
            </a:r>
            <a:r>
              <a:rPr lang="de-DE" b="1" dirty="0"/>
              <a:t>: evangelistische Ideenentwicklung + ausprobieren</a:t>
            </a:r>
          </a:p>
          <a:p>
            <a:endParaRPr lang="de-DE" dirty="0"/>
          </a:p>
          <a:p>
            <a:pPr marL="0" indent="0">
              <a:buFont typeface="Arial" pitchFamily="34" charset="0"/>
              <a:buNone/>
            </a:pPr>
            <a:endParaRPr lang="de-DE" b="1" dirty="0"/>
          </a:p>
        </p:txBody>
      </p:sp>
      <p:sp>
        <p:nvSpPr>
          <p:cNvPr id="6" name="Title 1">
            <a:extLst>
              <a:ext uri="{FF2B5EF4-FFF2-40B4-BE49-F238E27FC236}">
                <a16:creationId xmlns:a16="http://schemas.microsoft.com/office/drawing/2014/main" id="{BB8F012D-0D11-4109-9CDB-E4C67F1D777A}"/>
              </a:ext>
            </a:extLst>
          </p:cNvPr>
          <p:cNvSpPr txBox="1">
            <a:spLocks/>
          </p:cNvSpPr>
          <p:nvPr/>
        </p:nvSpPr>
        <p:spPr>
          <a:xfrm>
            <a:off x="762000" y="234296"/>
            <a:ext cx="15544800" cy="1301267"/>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Zukunftsvision im Zusammenhang mit unseren Schwerpunkten von Glaubenteilen e.V. </a:t>
            </a:r>
          </a:p>
        </p:txBody>
      </p:sp>
      <p:sp>
        <p:nvSpPr>
          <p:cNvPr id="9" name="Foliennummernplatzhalter 8">
            <a:extLst>
              <a:ext uri="{FF2B5EF4-FFF2-40B4-BE49-F238E27FC236}">
                <a16:creationId xmlns:a16="http://schemas.microsoft.com/office/drawing/2014/main" id="{3D5AE9AE-F400-4B50-A3E5-3F5C4FDB646F}"/>
              </a:ext>
            </a:extLst>
          </p:cNvPr>
          <p:cNvSpPr>
            <a:spLocks noGrp="1"/>
          </p:cNvSpPr>
          <p:nvPr>
            <p:ph type="sldNum" sz="quarter" idx="12"/>
          </p:nvPr>
        </p:nvSpPr>
        <p:spPr>
          <a:xfrm>
            <a:off x="15810155" y="9564190"/>
            <a:ext cx="2133600" cy="365125"/>
          </a:xfrm>
        </p:spPr>
        <p:txBody>
          <a:bodyPr/>
          <a:lstStyle/>
          <a:p>
            <a:fld id="{B6F15528-21DE-4FAA-801E-634DDDAF4B2B}" type="slidenum">
              <a:rPr lang="en-US" sz="2400" smtClean="0"/>
              <a:pPr/>
              <a:t>26</a:t>
            </a:fld>
            <a:endParaRPr lang="en-US" sz="2400" dirty="0"/>
          </a:p>
        </p:txBody>
      </p:sp>
    </p:spTree>
    <p:extLst>
      <p:ext uri="{BB962C8B-B14F-4D97-AF65-F5344CB8AC3E}">
        <p14:creationId xmlns:p14="http://schemas.microsoft.com/office/powerpoint/2010/main" val="356474098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3EC45-F4A4-9C1B-7839-013B3522E96A}"/>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802462B5-9E1D-A46C-0454-611221731F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24" name="Picture 4">
            <a:extLst>
              <a:ext uri="{FF2B5EF4-FFF2-40B4-BE49-F238E27FC236}">
                <a16:creationId xmlns:a16="http://schemas.microsoft.com/office/drawing/2014/main" id="{7FD12119-E0F7-A338-EF70-3FE0A6F3329E}"/>
              </a:ext>
            </a:extLst>
          </p:cNvPr>
          <p:cNvPicPr>
            <a:picLocks noChangeAspect="1"/>
          </p:cNvPicPr>
          <p:nvPr/>
        </p:nvPicPr>
        <p:blipFill>
          <a:blip r:embed="rId3"/>
          <a:srcRect/>
          <a:stretch>
            <a:fillRect/>
          </a:stretch>
        </p:blipFill>
        <p:spPr>
          <a:xfrm>
            <a:off x="-1828800" y="8420100"/>
            <a:ext cx="3048086" cy="2880441"/>
          </a:xfrm>
          <a:prstGeom prst="rect">
            <a:avLst/>
          </a:prstGeom>
        </p:spPr>
      </p:pic>
      <p:pic>
        <p:nvPicPr>
          <p:cNvPr id="4" name="Picture 3">
            <a:extLst>
              <a:ext uri="{FF2B5EF4-FFF2-40B4-BE49-F238E27FC236}">
                <a16:creationId xmlns:a16="http://schemas.microsoft.com/office/drawing/2014/main" id="{64CB4FA4-0A0F-CDD8-139E-FD4381768E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pic>
        <p:nvPicPr>
          <p:cNvPr id="2" name="Picture 6">
            <a:extLst>
              <a:ext uri="{FF2B5EF4-FFF2-40B4-BE49-F238E27FC236}">
                <a16:creationId xmlns:a16="http://schemas.microsoft.com/office/drawing/2014/main" id="{FB641F8B-DBCA-5668-4274-07894FBE6906}"/>
              </a:ext>
            </a:extLst>
          </p:cNvPr>
          <p:cNvPicPr>
            <a:picLocks noChangeAspect="1"/>
          </p:cNvPicPr>
          <p:nvPr/>
        </p:nvPicPr>
        <p:blipFill>
          <a:blip r:embed="rId5"/>
          <a:srcRect/>
          <a:stretch>
            <a:fillRect/>
          </a:stretch>
        </p:blipFill>
        <p:spPr>
          <a:xfrm rot="5400000">
            <a:off x="7831419" y="5377924"/>
            <a:ext cx="1031754" cy="551988"/>
          </a:xfrm>
          <a:prstGeom prst="rect">
            <a:avLst/>
          </a:prstGeom>
        </p:spPr>
      </p:pic>
      <p:sp>
        <p:nvSpPr>
          <p:cNvPr id="5" name="Content Placeholder 2">
            <a:extLst>
              <a:ext uri="{FF2B5EF4-FFF2-40B4-BE49-F238E27FC236}">
                <a16:creationId xmlns:a16="http://schemas.microsoft.com/office/drawing/2014/main" id="{6335FECB-B449-3406-9AC2-60354D07E1B2}"/>
              </a:ext>
            </a:extLst>
          </p:cNvPr>
          <p:cNvSpPr txBox="1">
            <a:spLocks/>
          </p:cNvSpPr>
          <p:nvPr/>
        </p:nvSpPr>
        <p:spPr>
          <a:xfrm>
            <a:off x="1219286" y="6392384"/>
            <a:ext cx="16449589"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3300" b="1" dirty="0"/>
              <a:t>Weitere Kleingruppen &amp; Kurse (auch </a:t>
            </a:r>
            <a:r>
              <a:rPr lang="de-DE" sz="3300" b="1" dirty="0">
                <a:solidFill>
                  <a:srgbClr val="FFC000"/>
                </a:solidFill>
              </a:rPr>
              <a:t>parallel laufend möglich</a:t>
            </a:r>
            <a:r>
              <a:rPr lang="de-DE" sz="3300" b="1" dirty="0"/>
              <a:t>) im Begegenungszentrum</a:t>
            </a:r>
          </a:p>
          <a:p>
            <a:r>
              <a:rPr lang="de-DE" sz="3300" b="1" dirty="0">
                <a:solidFill>
                  <a:srgbClr val="FFC000"/>
                </a:solidFill>
              </a:rPr>
              <a:t>2 Gruppenräume + Launch </a:t>
            </a:r>
            <a:r>
              <a:rPr lang="de-DE" sz="3300" b="1" dirty="0"/>
              <a:t>u.a. Für Kinder – und Jugendarbeit</a:t>
            </a:r>
          </a:p>
          <a:p>
            <a:r>
              <a:rPr lang="de-DE" sz="3300" b="1" dirty="0"/>
              <a:t>Veranstaltungen wie Lobpreisabende </a:t>
            </a:r>
            <a:r>
              <a:rPr lang="de-DE" sz="3300" b="1" dirty="0">
                <a:solidFill>
                  <a:srgbClr val="FFC000"/>
                </a:solidFill>
              </a:rPr>
              <a:t>(besserer Lärmschutz)</a:t>
            </a:r>
          </a:p>
          <a:p>
            <a:r>
              <a:rPr lang="de-DE" sz="3300" b="1" dirty="0"/>
              <a:t>Gebetsraum (</a:t>
            </a:r>
            <a:r>
              <a:rPr lang="de-DE" sz="3300" b="1" dirty="0">
                <a:solidFill>
                  <a:srgbClr val="FFC000"/>
                </a:solidFill>
              </a:rPr>
              <a:t>Perspektivisch 24-7</a:t>
            </a:r>
            <a:r>
              <a:rPr lang="de-DE" sz="3300" b="1" dirty="0"/>
              <a:t>)</a:t>
            </a:r>
          </a:p>
          <a:p>
            <a:r>
              <a:rPr lang="de-DE" sz="3300" b="1" dirty="0">
                <a:solidFill>
                  <a:srgbClr val="FFC000"/>
                </a:solidFill>
              </a:rPr>
              <a:t>4 WG – Zimmer mit Gemeinschaftsbad &amp; Küche: </a:t>
            </a:r>
            <a:r>
              <a:rPr lang="de-DE" sz="3300" b="1" dirty="0"/>
              <a:t>(Mitarbeitergewinnung in der Gemeindegründung &amp; Evangelisation)</a:t>
            </a:r>
            <a:endParaRPr lang="de-DE" sz="2900" b="1" dirty="0"/>
          </a:p>
          <a:p>
            <a:pPr marL="0" indent="0">
              <a:buNone/>
            </a:pPr>
            <a:endParaRPr lang="de-DE" dirty="0"/>
          </a:p>
          <a:p>
            <a:pPr marL="0" indent="0">
              <a:buFont typeface="Arial" pitchFamily="34" charset="0"/>
              <a:buNone/>
            </a:pPr>
            <a:endParaRPr lang="de-DE" b="1" dirty="0"/>
          </a:p>
        </p:txBody>
      </p:sp>
      <p:sp>
        <p:nvSpPr>
          <p:cNvPr id="3" name="Titel 1">
            <a:extLst>
              <a:ext uri="{FF2B5EF4-FFF2-40B4-BE49-F238E27FC236}">
                <a16:creationId xmlns:a16="http://schemas.microsoft.com/office/drawing/2014/main" id="{8A603258-796B-27F6-477E-F775F2131E5C}"/>
              </a:ext>
            </a:extLst>
          </p:cNvPr>
          <p:cNvSpPr txBox="1">
            <a:spLocks/>
          </p:cNvSpPr>
          <p:nvPr/>
        </p:nvSpPr>
        <p:spPr>
          <a:xfrm>
            <a:off x="940626" y="4361767"/>
            <a:ext cx="5083140" cy="16093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dirty="0"/>
              <a:t>1. EVANGELISATION</a:t>
            </a:r>
          </a:p>
        </p:txBody>
      </p:sp>
      <p:pic>
        <p:nvPicPr>
          <p:cNvPr id="6" name="Grafik 3">
            <a:extLst>
              <a:ext uri="{FF2B5EF4-FFF2-40B4-BE49-F238E27FC236}">
                <a16:creationId xmlns:a16="http://schemas.microsoft.com/office/drawing/2014/main" id="{A51AB0A6-5009-81A8-A3B3-6D413AFFE03A}"/>
              </a:ext>
            </a:extLst>
          </p:cNvPr>
          <p:cNvPicPr>
            <a:picLocks noChangeAspect="1"/>
          </p:cNvPicPr>
          <p:nvPr/>
        </p:nvPicPr>
        <p:blipFill rotWithShape="1">
          <a:blip r:embed="rId6"/>
          <a:srcRect l="11571" t="27199" r="33862"/>
          <a:stretch/>
        </p:blipFill>
        <p:spPr>
          <a:xfrm>
            <a:off x="6651476" y="1653679"/>
            <a:ext cx="3503204" cy="2629038"/>
          </a:xfrm>
          <a:prstGeom prst="rect">
            <a:avLst/>
          </a:prstGeom>
        </p:spPr>
      </p:pic>
      <p:pic>
        <p:nvPicPr>
          <p:cNvPr id="7" name="Inhaltsplatzhalter 4">
            <a:extLst>
              <a:ext uri="{FF2B5EF4-FFF2-40B4-BE49-F238E27FC236}">
                <a16:creationId xmlns:a16="http://schemas.microsoft.com/office/drawing/2014/main" id="{83D61A0A-A838-8503-B0BE-C48CAACBA2CD}"/>
              </a:ext>
            </a:extLst>
          </p:cNvPr>
          <p:cNvPicPr>
            <a:picLocks noChangeAspect="1"/>
          </p:cNvPicPr>
          <p:nvPr/>
        </p:nvPicPr>
        <p:blipFill>
          <a:blip r:embed="rId7"/>
          <a:stretch>
            <a:fillRect/>
          </a:stretch>
        </p:blipFill>
        <p:spPr>
          <a:xfrm>
            <a:off x="1549893" y="1638300"/>
            <a:ext cx="3864605" cy="2578416"/>
          </a:xfrm>
          <a:prstGeom prst="rect">
            <a:avLst/>
          </a:prstGeom>
        </p:spPr>
      </p:pic>
      <p:sp>
        <p:nvSpPr>
          <p:cNvPr id="9" name="Titel 1">
            <a:extLst>
              <a:ext uri="{FF2B5EF4-FFF2-40B4-BE49-F238E27FC236}">
                <a16:creationId xmlns:a16="http://schemas.microsoft.com/office/drawing/2014/main" id="{3C0A27E9-F981-92BF-C05E-9C95DB4B7FA8}"/>
              </a:ext>
            </a:extLst>
          </p:cNvPr>
          <p:cNvSpPr txBox="1">
            <a:spLocks/>
          </p:cNvSpPr>
          <p:nvPr/>
        </p:nvSpPr>
        <p:spPr>
          <a:xfrm>
            <a:off x="6714319" y="3941038"/>
            <a:ext cx="4423736"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3600" b="1" dirty="0">
                <a:solidFill>
                  <a:srgbClr val="FFC000"/>
                </a:solidFill>
              </a:rPr>
              <a:t>2. Jüngerschaft</a:t>
            </a:r>
          </a:p>
        </p:txBody>
      </p:sp>
      <p:sp>
        <p:nvSpPr>
          <p:cNvPr id="11" name="Titel 1">
            <a:extLst>
              <a:ext uri="{FF2B5EF4-FFF2-40B4-BE49-F238E27FC236}">
                <a16:creationId xmlns:a16="http://schemas.microsoft.com/office/drawing/2014/main" id="{F383C1DF-CFDD-A4E9-827D-873F879649C2}"/>
              </a:ext>
            </a:extLst>
          </p:cNvPr>
          <p:cNvSpPr txBox="1">
            <a:spLocks/>
          </p:cNvSpPr>
          <p:nvPr/>
        </p:nvSpPr>
        <p:spPr>
          <a:xfrm>
            <a:off x="11673451" y="3907575"/>
            <a:ext cx="5585012"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3600" dirty="0"/>
              <a:t>3. Multiplikation</a:t>
            </a:r>
          </a:p>
        </p:txBody>
      </p:sp>
      <p:pic>
        <p:nvPicPr>
          <p:cNvPr id="12" name="Inhaltsplatzhalter 4">
            <a:extLst>
              <a:ext uri="{FF2B5EF4-FFF2-40B4-BE49-F238E27FC236}">
                <a16:creationId xmlns:a16="http://schemas.microsoft.com/office/drawing/2014/main" id="{4F523D5F-E9D8-0AFA-080E-20603C1159FE}"/>
              </a:ext>
            </a:extLst>
          </p:cNvPr>
          <p:cNvPicPr>
            <a:picLocks noChangeAspect="1"/>
          </p:cNvPicPr>
          <p:nvPr/>
        </p:nvPicPr>
        <p:blipFill>
          <a:blip r:embed="rId9"/>
          <a:stretch>
            <a:fillRect/>
          </a:stretch>
        </p:blipFill>
        <p:spPr>
          <a:xfrm>
            <a:off x="11563902" y="1669366"/>
            <a:ext cx="3893454" cy="2597665"/>
          </a:xfrm>
          <a:prstGeom prst="rect">
            <a:avLst/>
          </a:prstGeom>
        </p:spPr>
      </p:pic>
      <p:sp>
        <p:nvSpPr>
          <p:cNvPr id="17" name="Title 1">
            <a:extLst>
              <a:ext uri="{FF2B5EF4-FFF2-40B4-BE49-F238E27FC236}">
                <a16:creationId xmlns:a16="http://schemas.microsoft.com/office/drawing/2014/main" id="{9C58DC1A-2398-4AF5-9706-DA735E215024}"/>
              </a:ext>
            </a:extLst>
          </p:cNvPr>
          <p:cNvSpPr txBox="1">
            <a:spLocks/>
          </p:cNvSpPr>
          <p:nvPr/>
        </p:nvSpPr>
        <p:spPr>
          <a:xfrm>
            <a:off x="762000" y="234296"/>
            <a:ext cx="15544800" cy="1301267"/>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Zukunftsvision im Zusammenhang mit unseren Schwerpunkten von Glaubenteilen e.V. </a:t>
            </a:r>
          </a:p>
        </p:txBody>
      </p:sp>
      <p:sp>
        <p:nvSpPr>
          <p:cNvPr id="18" name="Foliennummernplatzhalter 17">
            <a:extLst>
              <a:ext uri="{FF2B5EF4-FFF2-40B4-BE49-F238E27FC236}">
                <a16:creationId xmlns:a16="http://schemas.microsoft.com/office/drawing/2014/main" id="{DB8BBEA1-1C7B-4098-B7B2-608265C406BB}"/>
              </a:ext>
            </a:extLst>
          </p:cNvPr>
          <p:cNvSpPr>
            <a:spLocks noGrp="1"/>
          </p:cNvSpPr>
          <p:nvPr>
            <p:ph type="sldNum" sz="quarter" idx="12"/>
          </p:nvPr>
        </p:nvSpPr>
        <p:spPr>
          <a:xfrm>
            <a:off x="15810155" y="9734581"/>
            <a:ext cx="2133600" cy="365125"/>
          </a:xfrm>
        </p:spPr>
        <p:txBody>
          <a:bodyPr/>
          <a:lstStyle/>
          <a:p>
            <a:fld id="{B6F15528-21DE-4FAA-801E-634DDDAF4B2B}" type="slidenum">
              <a:rPr lang="en-US" sz="2400" smtClean="0"/>
              <a:pPr/>
              <a:t>27</a:t>
            </a:fld>
            <a:endParaRPr lang="en-US" sz="2400" dirty="0"/>
          </a:p>
        </p:txBody>
      </p:sp>
    </p:spTree>
    <p:extLst>
      <p:ext uri="{BB962C8B-B14F-4D97-AF65-F5344CB8AC3E}">
        <p14:creationId xmlns:p14="http://schemas.microsoft.com/office/powerpoint/2010/main" val="107286280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1DBBB-4C4B-913A-2CD7-68D0B9A2A1AC}"/>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B8500DC8-D5AE-583C-C872-66C03932D8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24" name="Picture 4">
            <a:extLst>
              <a:ext uri="{FF2B5EF4-FFF2-40B4-BE49-F238E27FC236}">
                <a16:creationId xmlns:a16="http://schemas.microsoft.com/office/drawing/2014/main" id="{F0C6BFE1-EF16-A839-E0FC-6611B6F7D522}"/>
              </a:ext>
            </a:extLst>
          </p:cNvPr>
          <p:cNvPicPr>
            <a:picLocks noChangeAspect="1"/>
          </p:cNvPicPr>
          <p:nvPr/>
        </p:nvPicPr>
        <p:blipFill>
          <a:blip r:embed="rId3"/>
          <a:srcRect/>
          <a:stretch>
            <a:fillRect/>
          </a:stretch>
        </p:blipFill>
        <p:spPr>
          <a:xfrm>
            <a:off x="-1828800" y="8420100"/>
            <a:ext cx="3048086" cy="2880441"/>
          </a:xfrm>
          <a:prstGeom prst="rect">
            <a:avLst/>
          </a:prstGeom>
        </p:spPr>
      </p:pic>
      <p:pic>
        <p:nvPicPr>
          <p:cNvPr id="4" name="Picture 3">
            <a:extLst>
              <a:ext uri="{FF2B5EF4-FFF2-40B4-BE49-F238E27FC236}">
                <a16:creationId xmlns:a16="http://schemas.microsoft.com/office/drawing/2014/main" id="{00DF7A72-CC93-B9C7-4F5D-B9549E6867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pic>
        <p:nvPicPr>
          <p:cNvPr id="2" name="Picture 6">
            <a:extLst>
              <a:ext uri="{FF2B5EF4-FFF2-40B4-BE49-F238E27FC236}">
                <a16:creationId xmlns:a16="http://schemas.microsoft.com/office/drawing/2014/main" id="{13D780CB-5D59-BAC0-5583-C81B69CE50D4}"/>
              </a:ext>
            </a:extLst>
          </p:cNvPr>
          <p:cNvPicPr>
            <a:picLocks noChangeAspect="1"/>
          </p:cNvPicPr>
          <p:nvPr/>
        </p:nvPicPr>
        <p:blipFill>
          <a:blip r:embed="rId5"/>
          <a:srcRect/>
          <a:stretch>
            <a:fillRect/>
          </a:stretch>
        </p:blipFill>
        <p:spPr>
          <a:xfrm rot="5400000">
            <a:off x="13016874" y="5252266"/>
            <a:ext cx="936606" cy="501084"/>
          </a:xfrm>
          <a:prstGeom prst="rect">
            <a:avLst/>
          </a:prstGeom>
        </p:spPr>
      </p:pic>
      <p:sp>
        <p:nvSpPr>
          <p:cNvPr id="5" name="Content Placeholder 2">
            <a:extLst>
              <a:ext uri="{FF2B5EF4-FFF2-40B4-BE49-F238E27FC236}">
                <a16:creationId xmlns:a16="http://schemas.microsoft.com/office/drawing/2014/main" id="{FC2E1EDC-2E55-88DC-4FFF-2D40680FCCC3}"/>
              </a:ext>
            </a:extLst>
          </p:cNvPr>
          <p:cNvSpPr txBox="1">
            <a:spLocks/>
          </p:cNvSpPr>
          <p:nvPr/>
        </p:nvSpPr>
        <p:spPr>
          <a:xfrm>
            <a:off x="1214523" y="6136632"/>
            <a:ext cx="17314038"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3300" b="1" dirty="0"/>
              <a:t>Schulungen &amp; Workshops mit </a:t>
            </a:r>
            <a:r>
              <a:rPr lang="de-DE" sz="3300" b="1" dirty="0">
                <a:solidFill>
                  <a:srgbClr val="FFC000"/>
                </a:solidFill>
              </a:rPr>
              <a:t>passender Raumaustattung</a:t>
            </a:r>
          </a:p>
          <a:p>
            <a:r>
              <a:rPr lang="de-DE" sz="3300" b="1" dirty="0">
                <a:solidFill>
                  <a:srgbClr val="FFC000"/>
                </a:solidFill>
              </a:rPr>
              <a:t>Praktikanten &amp; Kurzzeitler (mit Übernachtungsmöglichkeiten </a:t>
            </a:r>
            <a:r>
              <a:rPr lang="de-DE" sz="3300" b="1" dirty="0"/>
              <a:t>vor Ort)</a:t>
            </a:r>
          </a:p>
          <a:p>
            <a:r>
              <a:rPr lang="de-DE" sz="3300" b="1" dirty="0"/>
              <a:t>Mitarbeitergewinnung durch anbieten eines WG – Zimmers vor Ort (Mitarbeiter zahlt eine Miete an Glaubenteilen e.V.)</a:t>
            </a:r>
          </a:p>
          <a:p>
            <a:r>
              <a:rPr lang="de-DE" sz="3300" b="1" dirty="0"/>
              <a:t>Erweiterung des Glaubenteilen – Teams mit </a:t>
            </a:r>
            <a:r>
              <a:rPr lang="de-DE" sz="3300" b="1" dirty="0">
                <a:solidFill>
                  <a:srgbClr val="FFC000"/>
                </a:solidFill>
              </a:rPr>
              <a:t>zusätzlichen Büroräumen</a:t>
            </a:r>
          </a:p>
          <a:p>
            <a:r>
              <a:rPr lang="de-DE" sz="3300" b="1" dirty="0">
                <a:solidFill>
                  <a:srgbClr val="FFC000"/>
                </a:solidFill>
              </a:rPr>
              <a:t>mehr </a:t>
            </a:r>
            <a:r>
              <a:rPr lang="de-DE" sz="3300" b="1" dirty="0" err="1">
                <a:solidFill>
                  <a:srgbClr val="FFC000"/>
                </a:solidFill>
              </a:rPr>
              <a:t>Lageraum</a:t>
            </a:r>
            <a:r>
              <a:rPr lang="de-DE" sz="3300" b="1" dirty="0">
                <a:solidFill>
                  <a:srgbClr val="FFC000"/>
                </a:solidFill>
              </a:rPr>
              <a:t> für evangelistische Printmedien &amp; Tools</a:t>
            </a:r>
          </a:p>
          <a:p>
            <a:endParaRPr lang="de-DE" sz="2900" b="1" dirty="0"/>
          </a:p>
          <a:p>
            <a:pPr marL="0" indent="0">
              <a:buFont typeface="Arial" pitchFamily="34" charset="0"/>
              <a:buNone/>
            </a:pPr>
            <a:endParaRPr lang="de-DE" b="1" dirty="0"/>
          </a:p>
        </p:txBody>
      </p:sp>
      <p:sp>
        <p:nvSpPr>
          <p:cNvPr id="7" name="Titel 1">
            <a:extLst>
              <a:ext uri="{FF2B5EF4-FFF2-40B4-BE49-F238E27FC236}">
                <a16:creationId xmlns:a16="http://schemas.microsoft.com/office/drawing/2014/main" id="{42437DFD-2A81-EEB5-31D8-523051E35695}"/>
              </a:ext>
            </a:extLst>
          </p:cNvPr>
          <p:cNvSpPr txBox="1">
            <a:spLocks/>
          </p:cNvSpPr>
          <p:nvPr/>
        </p:nvSpPr>
        <p:spPr>
          <a:xfrm>
            <a:off x="940626" y="4361767"/>
            <a:ext cx="5083140" cy="16093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dirty="0"/>
              <a:t>1. EVANGELISATION</a:t>
            </a:r>
          </a:p>
        </p:txBody>
      </p:sp>
      <p:pic>
        <p:nvPicPr>
          <p:cNvPr id="9" name="Grafik 3">
            <a:extLst>
              <a:ext uri="{FF2B5EF4-FFF2-40B4-BE49-F238E27FC236}">
                <a16:creationId xmlns:a16="http://schemas.microsoft.com/office/drawing/2014/main" id="{451D730F-79B5-E3FA-36DF-0243AF754780}"/>
              </a:ext>
            </a:extLst>
          </p:cNvPr>
          <p:cNvPicPr>
            <a:picLocks noChangeAspect="1"/>
          </p:cNvPicPr>
          <p:nvPr/>
        </p:nvPicPr>
        <p:blipFill rotWithShape="1">
          <a:blip r:embed="rId6"/>
          <a:srcRect l="11571" t="27199" r="33862"/>
          <a:stretch/>
        </p:blipFill>
        <p:spPr>
          <a:xfrm>
            <a:off x="6595694" y="1638301"/>
            <a:ext cx="3503204" cy="2629038"/>
          </a:xfrm>
          <a:prstGeom prst="rect">
            <a:avLst/>
          </a:prstGeom>
        </p:spPr>
      </p:pic>
      <p:pic>
        <p:nvPicPr>
          <p:cNvPr id="11" name="Inhaltsplatzhalter 4">
            <a:extLst>
              <a:ext uri="{FF2B5EF4-FFF2-40B4-BE49-F238E27FC236}">
                <a16:creationId xmlns:a16="http://schemas.microsoft.com/office/drawing/2014/main" id="{F72B8A36-2B79-9DE5-E941-CA459BE0183F}"/>
              </a:ext>
            </a:extLst>
          </p:cNvPr>
          <p:cNvPicPr>
            <a:picLocks noChangeAspect="1"/>
          </p:cNvPicPr>
          <p:nvPr/>
        </p:nvPicPr>
        <p:blipFill>
          <a:blip r:embed="rId7"/>
          <a:stretch>
            <a:fillRect/>
          </a:stretch>
        </p:blipFill>
        <p:spPr>
          <a:xfrm>
            <a:off x="1549893" y="1638300"/>
            <a:ext cx="3864605" cy="2578416"/>
          </a:xfrm>
          <a:prstGeom prst="rect">
            <a:avLst/>
          </a:prstGeom>
        </p:spPr>
      </p:pic>
      <p:sp>
        <p:nvSpPr>
          <p:cNvPr id="12" name="Titel 1">
            <a:extLst>
              <a:ext uri="{FF2B5EF4-FFF2-40B4-BE49-F238E27FC236}">
                <a16:creationId xmlns:a16="http://schemas.microsoft.com/office/drawing/2014/main" id="{5919589F-1D73-20BC-8EA2-437F0DCEE19E}"/>
              </a:ext>
            </a:extLst>
          </p:cNvPr>
          <p:cNvSpPr txBox="1">
            <a:spLocks/>
          </p:cNvSpPr>
          <p:nvPr/>
        </p:nvSpPr>
        <p:spPr>
          <a:xfrm>
            <a:off x="6714319" y="3941038"/>
            <a:ext cx="4423736"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3600" dirty="0"/>
              <a:t>2. Jüngerschaft</a:t>
            </a:r>
          </a:p>
        </p:txBody>
      </p:sp>
      <p:sp>
        <p:nvSpPr>
          <p:cNvPr id="13" name="Titel 1">
            <a:extLst>
              <a:ext uri="{FF2B5EF4-FFF2-40B4-BE49-F238E27FC236}">
                <a16:creationId xmlns:a16="http://schemas.microsoft.com/office/drawing/2014/main" id="{04D903A0-4F2B-B4EC-0E5F-6E1CE5E52F54}"/>
              </a:ext>
            </a:extLst>
          </p:cNvPr>
          <p:cNvSpPr txBox="1">
            <a:spLocks/>
          </p:cNvSpPr>
          <p:nvPr/>
        </p:nvSpPr>
        <p:spPr>
          <a:xfrm>
            <a:off x="11673451" y="3907575"/>
            <a:ext cx="5585012"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e-DE" sz="3600" b="1" dirty="0">
                <a:solidFill>
                  <a:srgbClr val="FFC000"/>
                </a:solidFill>
              </a:rPr>
              <a:t>3. Multiplikation</a:t>
            </a:r>
          </a:p>
        </p:txBody>
      </p:sp>
      <p:pic>
        <p:nvPicPr>
          <p:cNvPr id="15" name="Inhaltsplatzhalter 4">
            <a:extLst>
              <a:ext uri="{FF2B5EF4-FFF2-40B4-BE49-F238E27FC236}">
                <a16:creationId xmlns:a16="http://schemas.microsoft.com/office/drawing/2014/main" id="{B5AEDB98-06B3-3908-47BA-7DE6CB339FD5}"/>
              </a:ext>
            </a:extLst>
          </p:cNvPr>
          <p:cNvPicPr>
            <a:picLocks noChangeAspect="1"/>
          </p:cNvPicPr>
          <p:nvPr/>
        </p:nvPicPr>
        <p:blipFill>
          <a:blip r:embed="rId9"/>
          <a:stretch>
            <a:fillRect/>
          </a:stretch>
        </p:blipFill>
        <p:spPr>
          <a:xfrm>
            <a:off x="11563902" y="1669366"/>
            <a:ext cx="3893454" cy="2597665"/>
          </a:xfrm>
          <a:prstGeom prst="rect">
            <a:avLst/>
          </a:prstGeom>
        </p:spPr>
      </p:pic>
      <p:sp>
        <p:nvSpPr>
          <p:cNvPr id="17" name="Title 1">
            <a:extLst>
              <a:ext uri="{FF2B5EF4-FFF2-40B4-BE49-F238E27FC236}">
                <a16:creationId xmlns:a16="http://schemas.microsoft.com/office/drawing/2014/main" id="{BC5FE283-0D47-4731-B27C-C63AA79AA3A3}"/>
              </a:ext>
            </a:extLst>
          </p:cNvPr>
          <p:cNvSpPr txBox="1">
            <a:spLocks/>
          </p:cNvSpPr>
          <p:nvPr/>
        </p:nvSpPr>
        <p:spPr>
          <a:xfrm>
            <a:off x="762000" y="234296"/>
            <a:ext cx="15544800" cy="1301267"/>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Zukunftsvision im Zusammenhang mit unseren Schwerpunkten von Glaubenteilen e.V. </a:t>
            </a:r>
          </a:p>
        </p:txBody>
      </p:sp>
      <p:sp>
        <p:nvSpPr>
          <p:cNvPr id="8" name="Foliennummernplatzhalter 7">
            <a:extLst>
              <a:ext uri="{FF2B5EF4-FFF2-40B4-BE49-F238E27FC236}">
                <a16:creationId xmlns:a16="http://schemas.microsoft.com/office/drawing/2014/main" id="{7E967366-84F7-4F7F-BD0D-E1BF01C5C5AB}"/>
              </a:ext>
            </a:extLst>
          </p:cNvPr>
          <p:cNvSpPr>
            <a:spLocks noGrp="1"/>
          </p:cNvSpPr>
          <p:nvPr>
            <p:ph type="sldNum" sz="quarter" idx="12"/>
          </p:nvPr>
        </p:nvSpPr>
        <p:spPr>
          <a:xfrm>
            <a:off x="15817082" y="9677757"/>
            <a:ext cx="2133600" cy="365125"/>
          </a:xfrm>
        </p:spPr>
        <p:txBody>
          <a:bodyPr/>
          <a:lstStyle/>
          <a:p>
            <a:fld id="{B6F15528-21DE-4FAA-801E-634DDDAF4B2B}" type="slidenum">
              <a:rPr lang="en-US" sz="2400" smtClean="0"/>
              <a:pPr/>
              <a:t>28</a:t>
            </a:fld>
            <a:endParaRPr lang="en-US" sz="2400" dirty="0"/>
          </a:p>
        </p:txBody>
      </p:sp>
    </p:spTree>
    <p:extLst>
      <p:ext uri="{BB962C8B-B14F-4D97-AF65-F5344CB8AC3E}">
        <p14:creationId xmlns:p14="http://schemas.microsoft.com/office/powerpoint/2010/main" val="135670783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A3740-42B0-DA5A-7BDC-2403F3904DF1}"/>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B6D267D8-5CE5-2FDC-F499-DCCBFDE580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24" name="Picture 4">
            <a:extLst>
              <a:ext uri="{FF2B5EF4-FFF2-40B4-BE49-F238E27FC236}">
                <a16:creationId xmlns:a16="http://schemas.microsoft.com/office/drawing/2014/main" id="{834D3FB4-9B11-7D13-B5AE-5218938E4557}"/>
              </a:ext>
            </a:extLst>
          </p:cNvPr>
          <p:cNvPicPr>
            <a:picLocks noChangeAspect="1"/>
          </p:cNvPicPr>
          <p:nvPr/>
        </p:nvPicPr>
        <p:blipFill>
          <a:blip r:embed="rId3"/>
          <a:srcRect/>
          <a:stretch>
            <a:fillRect/>
          </a:stretch>
        </p:blipFill>
        <p:spPr>
          <a:xfrm>
            <a:off x="-1828800" y="8420100"/>
            <a:ext cx="3048086" cy="2880441"/>
          </a:xfrm>
          <a:prstGeom prst="rect">
            <a:avLst/>
          </a:prstGeom>
        </p:spPr>
      </p:pic>
      <p:pic>
        <p:nvPicPr>
          <p:cNvPr id="4" name="Picture 3">
            <a:extLst>
              <a:ext uri="{FF2B5EF4-FFF2-40B4-BE49-F238E27FC236}">
                <a16:creationId xmlns:a16="http://schemas.microsoft.com/office/drawing/2014/main" id="{A9C30BEF-0BE3-FB44-10F9-E4C7D0DECA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5" name="Content Placeholder 2">
            <a:extLst>
              <a:ext uri="{FF2B5EF4-FFF2-40B4-BE49-F238E27FC236}">
                <a16:creationId xmlns:a16="http://schemas.microsoft.com/office/drawing/2014/main" id="{A929456A-1C0D-2C66-0C25-56B1F9398D67}"/>
              </a:ext>
            </a:extLst>
          </p:cNvPr>
          <p:cNvSpPr txBox="1">
            <a:spLocks/>
          </p:cNvSpPr>
          <p:nvPr/>
        </p:nvSpPr>
        <p:spPr>
          <a:xfrm>
            <a:off x="909477" y="1542573"/>
            <a:ext cx="14875638"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2900" b="1" u="sng" dirty="0"/>
              <a:t>Option 1: </a:t>
            </a:r>
            <a:r>
              <a:rPr lang="de-DE" sz="2900" b="1" dirty="0">
                <a:solidFill>
                  <a:srgbClr val="FFC000"/>
                </a:solidFill>
              </a:rPr>
              <a:t>Nur Neubau eines 80 m² großen Hauses:</a:t>
            </a:r>
            <a:r>
              <a:rPr lang="de-DE" sz="2900" b="1" dirty="0"/>
              <a:t> Dies wäre neben dem Altbau möglich. Damit würden wir nicht zukunftsorientiert handeln, da wir mehr Raumbedarf haben.</a:t>
            </a:r>
          </a:p>
          <a:p>
            <a:pPr marL="0" indent="0">
              <a:buNone/>
            </a:pPr>
            <a:r>
              <a:rPr lang="de-DE" sz="2900" b="1" u="sng" dirty="0"/>
              <a:t>Option 2: </a:t>
            </a:r>
            <a:r>
              <a:rPr lang="de-DE" sz="2900" b="1" dirty="0">
                <a:solidFill>
                  <a:srgbClr val="FFC000"/>
                </a:solidFill>
              </a:rPr>
              <a:t>Teilabriss Altbau und Neubau auf 125 m² Grundfläche </a:t>
            </a:r>
            <a:r>
              <a:rPr lang="de-DE" sz="2900" b="1" dirty="0"/>
              <a:t>mit Keller: Teilabriss mit neuer Wand und Statik des Daches ist herausfordernd und teuer. Dabei würden die o.g. Probleme des Altbaus bestehen bleiben. Gleichzeitig wären die Möglichkeiten nicht optimal genutzt (Altbau nur einstöckig ohne Keller und ohne OG) –  der Raumbedarf könnte damit aber nicht vollständig gedeckt werden (s.o.), das Problem des Lärmschutzes würde weiter bestehen (s.u.)</a:t>
            </a:r>
          </a:p>
          <a:p>
            <a:pPr marL="0" indent="0">
              <a:buNone/>
            </a:pPr>
            <a:r>
              <a:rPr lang="de-DE" sz="2900" b="1" u="sng" dirty="0"/>
              <a:t>Option 3: </a:t>
            </a:r>
            <a:r>
              <a:rPr lang="de-DE" sz="2900" b="1" dirty="0">
                <a:solidFill>
                  <a:srgbClr val="FFC000"/>
                </a:solidFill>
              </a:rPr>
              <a:t>Abriss des Altbaus und Neubau </a:t>
            </a:r>
            <a:r>
              <a:rPr lang="de-DE" sz="2900" b="1" dirty="0"/>
              <a:t>von </a:t>
            </a:r>
          </a:p>
          <a:p>
            <a:pPr lvl="1"/>
            <a:r>
              <a:rPr lang="de-DE" sz="2900" b="1" dirty="0"/>
              <a:t>1. Gebäude mit 145 m² Grundfläche und 2 Vollgeschosse (das nach Umgebungsbebauung maximal mögliche) mit Saal, Foyer sowie OG als WG zur Vermietung und zur Mitarbeitergewinnung für evangelistische Gemeindearbeit </a:t>
            </a:r>
          </a:p>
          <a:p>
            <a:pPr lvl="1"/>
            <a:r>
              <a:rPr lang="de-DE" sz="2900" b="1" dirty="0"/>
              <a:t>2. Gebäude mit 85 m² Grundfläche und 1 ½ Vollgeschossen: Kellerebene für Büro, Lager &amp; 2 Praktikantenzimmer mit Gemeinschaftsküche &amp; Gemeinschaftsbad; EG und Dachgeschoss  als Mitarbeiterwohnung für Familie </a:t>
            </a:r>
            <a:r>
              <a:rPr lang="de-DE" sz="2900" b="1" dirty="0" err="1"/>
              <a:t>Borau</a:t>
            </a:r>
            <a:r>
              <a:rPr lang="de-DE" sz="2900" b="1" dirty="0"/>
              <a:t> (als Mietwohnung)</a:t>
            </a:r>
          </a:p>
          <a:p>
            <a:pPr marL="457200" lvl="1" indent="0">
              <a:buNone/>
            </a:pPr>
            <a:r>
              <a:rPr lang="de-DE" sz="2900" b="1" dirty="0">
                <a:sym typeface="Wingdings" panose="05000000000000000000" pitchFamily="2" charset="2"/>
              </a:rPr>
              <a:t> Option 3 ist auf lange Sicht gesehen die Beste, durch die wir die Weichen stellen, dass unser Dienst wachsen kann und der Bedarf gedeckt ist. Zudem ist das Gemeindegebäude an der Straße und mit einem Panoramafenster vertrauensfördernd für Passanten.</a:t>
            </a:r>
            <a:endParaRPr lang="de-DE" b="1" dirty="0"/>
          </a:p>
        </p:txBody>
      </p:sp>
      <p:sp>
        <p:nvSpPr>
          <p:cNvPr id="3" name="Title 1">
            <a:extLst>
              <a:ext uri="{FF2B5EF4-FFF2-40B4-BE49-F238E27FC236}">
                <a16:creationId xmlns:a16="http://schemas.microsoft.com/office/drawing/2014/main" id="{9FE80D12-963A-C7DC-4FD5-DB6D547F4A20}"/>
              </a:ext>
            </a:extLst>
          </p:cNvPr>
          <p:cNvSpPr txBox="1">
            <a:spLocks/>
          </p:cNvSpPr>
          <p:nvPr/>
        </p:nvSpPr>
        <p:spPr>
          <a:xfrm>
            <a:off x="4232496" y="368099"/>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Unsere Überlegungen</a:t>
            </a:r>
          </a:p>
        </p:txBody>
      </p:sp>
      <p:sp>
        <p:nvSpPr>
          <p:cNvPr id="7" name="Foliennummernplatzhalter 6">
            <a:extLst>
              <a:ext uri="{FF2B5EF4-FFF2-40B4-BE49-F238E27FC236}">
                <a16:creationId xmlns:a16="http://schemas.microsoft.com/office/drawing/2014/main" id="{ACEC0A52-25F0-405C-9542-93DE96A06A81}"/>
              </a:ext>
            </a:extLst>
          </p:cNvPr>
          <p:cNvSpPr>
            <a:spLocks noGrp="1"/>
          </p:cNvSpPr>
          <p:nvPr>
            <p:ph type="sldNum" sz="quarter" idx="12"/>
          </p:nvPr>
        </p:nvSpPr>
        <p:spPr>
          <a:xfrm>
            <a:off x="15965109" y="9677757"/>
            <a:ext cx="2133600" cy="365125"/>
          </a:xfrm>
        </p:spPr>
        <p:txBody>
          <a:bodyPr/>
          <a:lstStyle/>
          <a:p>
            <a:fld id="{B6F15528-21DE-4FAA-801E-634DDDAF4B2B}" type="slidenum">
              <a:rPr lang="en-US" sz="2400" smtClean="0"/>
              <a:pPr/>
              <a:t>29</a:t>
            </a:fld>
            <a:endParaRPr lang="en-US" sz="2400" dirty="0"/>
          </a:p>
        </p:txBody>
      </p:sp>
    </p:spTree>
    <p:extLst>
      <p:ext uri="{BB962C8B-B14F-4D97-AF65-F5344CB8AC3E}">
        <p14:creationId xmlns:p14="http://schemas.microsoft.com/office/powerpoint/2010/main" val="63165205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8887A8F-6102-4E4A-84D2-C9AE68E3CDC1}"/>
              </a:ext>
            </a:extLst>
          </p:cNvPr>
          <p:cNvSpPr>
            <a:spLocks noGrp="1"/>
          </p:cNvSpPr>
          <p:nvPr>
            <p:ph type="sldNum" sz="quarter" idx="12"/>
          </p:nvPr>
        </p:nvSpPr>
        <p:spPr/>
        <p:txBody>
          <a:bodyPr/>
          <a:lstStyle/>
          <a:p>
            <a:fld id="{B6F15528-21DE-4FAA-801E-634DDDAF4B2B}" type="slidenum">
              <a:rPr lang="en-US" smtClean="0"/>
              <a:pPr/>
              <a:t>3</a:t>
            </a:fld>
            <a:endParaRPr lang="en-US"/>
          </a:p>
        </p:txBody>
      </p:sp>
      <p:sp>
        <p:nvSpPr>
          <p:cNvPr id="6" name="Title 1">
            <a:extLst>
              <a:ext uri="{FF2B5EF4-FFF2-40B4-BE49-F238E27FC236}">
                <a16:creationId xmlns:a16="http://schemas.microsoft.com/office/drawing/2014/main" id="{BCAB2372-A4B4-4C7E-A078-B315E203E848}"/>
              </a:ext>
            </a:extLst>
          </p:cNvPr>
          <p:cNvSpPr txBox="1">
            <a:spLocks/>
          </p:cNvSpPr>
          <p:nvPr/>
        </p:nvSpPr>
        <p:spPr>
          <a:xfrm>
            <a:off x="762000" y="521741"/>
            <a:ext cx="15544800" cy="1968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Situation 1: WILLKOMMEN statt ausgegrenzt</a:t>
            </a:r>
          </a:p>
        </p:txBody>
      </p:sp>
      <p:sp>
        <p:nvSpPr>
          <p:cNvPr id="9" name="Textfeld 8">
            <a:extLst>
              <a:ext uri="{FF2B5EF4-FFF2-40B4-BE49-F238E27FC236}">
                <a16:creationId xmlns:a16="http://schemas.microsoft.com/office/drawing/2014/main" id="{66E2AAE8-52DB-4FE6-A766-33DFF338509C}"/>
              </a:ext>
            </a:extLst>
          </p:cNvPr>
          <p:cNvSpPr txBox="1"/>
          <p:nvPr/>
        </p:nvSpPr>
        <p:spPr>
          <a:xfrm>
            <a:off x="990600" y="2706642"/>
            <a:ext cx="11734800" cy="6494085"/>
          </a:xfrm>
          <a:prstGeom prst="rect">
            <a:avLst/>
          </a:prstGeom>
          <a:noFill/>
        </p:spPr>
        <p:txBody>
          <a:bodyPr wrap="square" rtlCol="0">
            <a:spAutoFit/>
          </a:bodyPr>
          <a:lstStyle/>
          <a:p>
            <a:r>
              <a:rPr lang="de-DE" sz="3200" dirty="0"/>
              <a:t>Unser Begegnungszentrum Marzahn soll ein Ort sein, wo alle so kommen können, wie sie sind und sich durch und durch willkommen fühlen. </a:t>
            </a:r>
          </a:p>
          <a:p>
            <a:r>
              <a:rPr lang="de-DE" sz="3200" dirty="0"/>
              <a:t>Für Peter war es bereits eine große Überwindung, als er 2024 mit seinem Vater zum Gottesdienst kam. Er sitzt nach einem Selbstmordversuch im Rollstuhl und wünscht sich nichts sehnlicher als inneren Frieden, innere Freiheit und einen Neuanfang im Leben. Als er auf die Toilette wollte, musste er wieder nach Hause fahren, da im alten Gebäude keine Behindertentoiletten vorhanden war. </a:t>
            </a:r>
          </a:p>
          <a:p>
            <a:r>
              <a:rPr lang="de-DE" sz="3200" dirty="0"/>
              <a:t>Deshalb möchten wir einen </a:t>
            </a:r>
            <a:r>
              <a:rPr lang="de-DE" sz="3200" b="1" dirty="0"/>
              <a:t>barrierefreien Ort </a:t>
            </a:r>
            <a:r>
              <a:rPr lang="de-DE" sz="3200" dirty="0"/>
              <a:t>schaffen, an dem auch Rollstuhlfahrer, Gehbehinderte u.a. ohne zusätzliche Hürden Gott kennenlernen können. Durch einen einmaligen oder monatlichen Betrag trägst Du dazu bei, dass dieser Ort entsteht.</a:t>
            </a:r>
          </a:p>
        </p:txBody>
      </p:sp>
      <p:pic>
        <p:nvPicPr>
          <p:cNvPr id="14" name="Grafik 13">
            <a:extLst>
              <a:ext uri="{FF2B5EF4-FFF2-40B4-BE49-F238E27FC236}">
                <a16:creationId xmlns:a16="http://schemas.microsoft.com/office/drawing/2014/main" id="{A6028FFC-8849-4236-9E74-4915CF6484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725400" y="3623232"/>
            <a:ext cx="4660904" cy="4660904"/>
          </a:xfrm>
          <a:prstGeom prst="rect">
            <a:avLst/>
          </a:prstGeom>
          <a:effectLst>
            <a:reflection blurRad="6350" stA="50000" endA="300" endPos="55000" dir="5400000" sy="-100000" algn="bl" rotWithShape="0"/>
          </a:effectLst>
        </p:spPr>
      </p:pic>
      <p:pic>
        <p:nvPicPr>
          <p:cNvPr id="7" name="Picture 15">
            <a:extLst>
              <a:ext uri="{FF2B5EF4-FFF2-40B4-BE49-F238E27FC236}">
                <a16:creationId xmlns:a16="http://schemas.microsoft.com/office/drawing/2014/main" id="{C5495970-F7A7-4339-9AA6-A5307CE685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4341"/>
          <a:stretch/>
        </p:blipFill>
        <p:spPr>
          <a:xfrm>
            <a:off x="17170414" y="647700"/>
            <a:ext cx="928743" cy="858289"/>
          </a:xfrm>
          <a:prstGeom prst="rect">
            <a:avLst/>
          </a:prstGeom>
        </p:spPr>
      </p:pic>
      <p:pic>
        <p:nvPicPr>
          <p:cNvPr id="8" name="Picture 3">
            <a:extLst>
              <a:ext uri="{FF2B5EF4-FFF2-40B4-BE49-F238E27FC236}">
                <a16:creationId xmlns:a16="http://schemas.microsoft.com/office/drawing/2014/main" id="{DF7431CC-954B-4EE6-A494-E193C9891D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214653" y="2765437"/>
            <a:ext cx="2863422" cy="918106"/>
          </a:xfrm>
          <a:prstGeom prst="rect">
            <a:avLst/>
          </a:prstGeom>
        </p:spPr>
      </p:pic>
      <p:sp>
        <p:nvSpPr>
          <p:cNvPr id="10" name="Foliennummernplatzhalter 1">
            <a:extLst>
              <a:ext uri="{FF2B5EF4-FFF2-40B4-BE49-F238E27FC236}">
                <a16:creationId xmlns:a16="http://schemas.microsoft.com/office/drawing/2014/main" id="{6693C9B7-87EC-40CD-8EAC-1C93917E1FB6}"/>
              </a:ext>
            </a:extLst>
          </p:cNvPr>
          <p:cNvSpPr txBox="1">
            <a:spLocks/>
          </p:cNvSpPr>
          <p:nvPr/>
        </p:nvSpPr>
        <p:spPr>
          <a:xfrm>
            <a:off x="15487330" y="92741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364597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754A1-A5A1-497D-BC2E-26143517259D}"/>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B0EA03B2-DB99-DAC8-9C31-607ED09327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24" name="Picture 4">
            <a:extLst>
              <a:ext uri="{FF2B5EF4-FFF2-40B4-BE49-F238E27FC236}">
                <a16:creationId xmlns:a16="http://schemas.microsoft.com/office/drawing/2014/main" id="{7B5E6502-AC04-6A26-889F-95F6B19F40E0}"/>
              </a:ext>
            </a:extLst>
          </p:cNvPr>
          <p:cNvPicPr>
            <a:picLocks noChangeAspect="1"/>
          </p:cNvPicPr>
          <p:nvPr/>
        </p:nvPicPr>
        <p:blipFill>
          <a:blip r:embed="rId3"/>
          <a:srcRect/>
          <a:stretch>
            <a:fillRect/>
          </a:stretch>
        </p:blipFill>
        <p:spPr>
          <a:xfrm>
            <a:off x="-1828800" y="8420100"/>
            <a:ext cx="3048086" cy="2880441"/>
          </a:xfrm>
          <a:prstGeom prst="rect">
            <a:avLst/>
          </a:prstGeom>
        </p:spPr>
      </p:pic>
      <p:pic>
        <p:nvPicPr>
          <p:cNvPr id="4" name="Picture 3">
            <a:extLst>
              <a:ext uri="{FF2B5EF4-FFF2-40B4-BE49-F238E27FC236}">
                <a16:creationId xmlns:a16="http://schemas.microsoft.com/office/drawing/2014/main" id="{FA45685C-EB5C-8F79-771C-5D4A220F2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5" name="Content Placeholder 2">
            <a:extLst>
              <a:ext uri="{FF2B5EF4-FFF2-40B4-BE49-F238E27FC236}">
                <a16:creationId xmlns:a16="http://schemas.microsoft.com/office/drawing/2014/main" id="{B7C94170-6884-AE24-9759-66E0E1942D06}"/>
              </a:ext>
            </a:extLst>
          </p:cNvPr>
          <p:cNvSpPr txBox="1">
            <a:spLocks/>
          </p:cNvSpPr>
          <p:nvPr/>
        </p:nvSpPr>
        <p:spPr>
          <a:xfrm>
            <a:off x="1371600" y="1866900"/>
            <a:ext cx="14875638"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800" b="1" dirty="0"/>
              <a:t>Nur 8cm dicke Wände im Saal: </a:t>
            </a:r>
            <a:r>
              <a:rPr lang="de-DE" sz="2800" b="1" dirty="0">
                <a:solidFill>
                  <a:srgbClr val="FFC000"/>
                </a:solidFill>
              </a:rPr>
              <a:t>Kälte &amp; nur geringer Lärmschutz</a:t>
            </a:r>
          </a:p>
          <a:p>
            <a:r>
              <a:rPr lang="de-DE" sz="2800" b="1" dirty="0"/>
              <a:t>Permanent </a:t>
            </a:r>
            <a:r>
              <a:rPr lang="de-DE" sz="2800" b="1" dirty="0">
                <a:solidFill>
                  <a:srgbClr val="FFC000"/>
                </a:solidFill>
              </a:rPr>
              <a:t>Fußkalt</a:t>
            </a:r>
            <a:r>
              <a:rPr lang="de-DE" sz="2800" b="1" dirty="0"/>
              <a:t> im Winter – vor allem im Kinderraum</a:t>
            </a:r>
          </a:p>
          <a:p>
            <a:r>
              <a:rPr lang="de-DE" sz="2800" b="1" dirty="0"/>
              <a:t>Keine </a:t>
            </a:r>
            <a:r>
              <a:rPr lang="de-DE" sz="2800" b="1" dirty="0">
                <a:solidFill>
                  <a:srgbClr val="FFC000"/>
                </a:solidFill>
              </a:rPr>
              <a:t>Duschmöglichkeit</a:t>
            </a:r>
            <a:r>
              <a:rPr lang="de-DE" sz="2800" b="1" dirty="0"/>
              <a:t> für Übernachtungsgäste</a:t>
            </a:r>
          </a:p>
          <a:p>
            <a:r>
              <a:rPr lang="de-DE" sz="2800" b="1" dirty="0">
                <a:solidFill>
                  <a:srgbClr val="FFC000"/>
                </a:solidFill>
              </a:rPr>
              <a:t>Wasser</a:t>
            </a:r>
            <a:r>
              <a:rPr lang="de-DE" sz="2800" b="1" dirty="0"/>
              <a:t> dringt durch den Boden und die Wände ein (Trotz vertikaler Versiegelung): Auf Dauer wären teurere Horizontalversiegelung am Mauerwerk/ Fundament notwendig</a:t>
            </a:r>
          </a:p>
          <a:p>
            <a:r>
              <a:rPr lang="de-DE" sz="2800" b="1" dirty="0">
                <a:solidFill>
                  <a:srgbClr val="FFC000"/>
                </a:solidFill>
              </a:rPr>
              <a:t>Nicht Barrierefrei</a:t>
            </a:r>
            <a:r>
              <a:rPr lang="de-DE" sz="2800" b="1" dirty="0"/>
              <a:t>: Kein Platz für Behinderten – WC sowie Stufen im Boden; kein Wickelbereich</a:t>
            </a:r>
          </a:p>
          <a:p>
            <a:r>
              <a:rPr lang="de-DE" sz="2800" b="1" dirty="0">
                <a:solidFill>
                  <a:srgbClr val="FFC000"/>
                </a:solidFill>
              </a:rPr>
              <a:t>Stufen im Boden </a:t>
            </a:r>
            <a:r>
              <a:rPr lang="de-DE" sz="2800" b="1" dirty="0"/>
              <a:t>- schon mehrere Gäste haben sich den Zeh blutig gestoßen</a:t>
            </a:r>
          </a:p>
          <a:p>
            <a:r>
              <a:rPr lang="de-DE" sz="2800" b="1" dirty="0"/>
              <a:t>Ameisen haben sich scheinbar durchs Mauerwerk gefressen</a:t>
            </a:r>
          </a:p>
          <a:p>
            <a:r>
              <a:rPr lang="de-DE" sz="2800" b="1" dirty="0"/>
              <a:t>Anstehende </a:t>
            </a:r>
            <a:r>
              <a:rPr lang="de-DE" sz="2800" b="1" dirty="0">
                <a:solidFill>
                  <a:srgbClr val="FFC000"/>
                </a:solidFill>
              </a:rPr>
              <a:t>Investition in Heizungsanlage</a:t>
            </a:r>
            <a:r>
              <a:rPr lang="de-DE" sz="2800" b="1" dirty="0"/>
              <a:t>: 15.000 €</a:t>
            </a:r>
          </a:p>
          <a:p>
            <a:r>
              <a:rPr lang="de-DE" sz="2800" b="1" dirty="0"/>
              <a:t>Durch </a:t>
            </a:r>
            <a:r>
              <a:rPr lang="de-DE" sz="2800" b="1" dirty="0">
                <a:solidFill>
                  <a:srgbClr val="FFC000"/>
                </a:solidFill>
              </a:rPr>
              <a:t>Einfachverglasung</a:t>
            </a:r>
            <a:r>
              <a:rPr lang="de-DE" sz="2800" b="1" dirty="0"/>
              <a:t> beschlagene Scheiben und Kälte im Winter</a:t>
            </a:r>
          </a:p>
          <a:p>
            <a:r>
              <a:rPr lang="de-DE" sz="2800" b="1" dirty="0">
                <a:solidFill>
                  <a:srgbClr val="FFC000"/>
                </a:solidFill>
              </a:rPr>
              <a:t>Ungünstige Position</a:t>
            </a:r>
            <a:r>
              <a:rPr lang="de-DE" sz="2800" b="1" dirty="0"/>
              <a:t> des Gebäudes auf dem Grundstück, der Nachteilig für eine sinnvolle Bebauung des Grundstücks ist</a:t>
            </a:r>
          </a:p>
          <a:p>
            <a:pPr marL="0" indent="0">
              <a:buNone/>
            </a:pPr>
            <a:r>
              <a:rPr lang="de-DE" sz="2800" b="1" dirty="0">
                <a:sym typeface="Wingdings" panose="05000000000000000000" pitchFamily="2" charset="2"/>
              </a:rPr>
              <a:t> In allem ist wichtig zu betonen, dass wir den Kaufpreis für das Grundstück und nicht für das alte Gebäude bezahlt haben. Das Gebäude hat einen Buchwert von 1 €. Natürlich haben wir renoviert, es aber auch knapp 3 Jahre genutzt. Es war gut, dass wir diese Räumlichkeiten für diese Zeit zur Verfügung hatten und daraus ist viel Segen entstanden. Gleichzeitig konnten wir in dieser Zeit unsere tatsächlichen Bedarfe konkretisieren, die uns damals noch </a:t>
            </a:r>
            <a:r>
              <a:rPr lang="de-DE" sz="2800" b="1" dirty="0" err="1">
                <a:sym typeface="Wingdings" panose="05000000000000000000" pitchFamily="2" charset="2"/>
              </a:rPr>
              <a:t>garnicht</a:t>
            </a:r>
            <a:r>
              <a:rPr lang="de-DE" sz="2800" b="1" dirty="0">
                <a:sym typeface="Wingdings" panose="05000000000000000000" pitchFamily="2" charset="2"/>
              </a:rPr>
              <a:t> bewusst waren.</a:t>
            </a:r>
            <a:endParaRPr lang="de-DE" sz="2800" b="1" dirty="0"/>
          </a:p>
          <a:p>
            <a:pPr marL="0" indent="0">
              <a:buNone/>
            </a:pPr>
            <a:r>
              <a:rPr lang="de-DE" sz="3300" b="1" dirty="0">
                <a:sym typeface="Wingdings" panose="05000000000000000000" pitchFamily="2" charset="2"/>
              </a:rPr>
              <a:t> </a:t>
            </a:r>
            <a:endParaRPr lang="de-DE" sz="3300" b="1" dirty="0"/>
          </a:p>
          <a:p>
            <a:endParaRPr lang="de-DE" sz="3300" b="1" dirty="0"/>
          </a:p>
          <a:p>
            <a:endParaRPr lang="de-DE" b="1" dirty="0"/>
          </a:p>
        </p:txBody>
      </p:sp>
      <p:sp>
        <p:nvSpPr>
          <p:cNvPr id="3" name="Title 1">
            <a:extLst>
              <a:ext uri="{FF2B5EF4-FFF2-40B4-BE49-F238E27FC236}">
                <a16:creationId xmlns:a16="http://schemas.microsoft.com/office/drawing/2014/main" id="{C6FAE78E-1B16-CE05-39D6-6D60E11C9CCA}"/>
              </a:ext>
            </a:extLst>
          </p:cNvPr>
          <p:cNvSpPr txBox="1">
            <a:spLocks/>
          </p:cNvSpPr>
          <p:nvPr/>
        </p:nvSpPr>
        <p:spPr>
          <a:xfrm>
            <a:off x="4232496" y="368099"/>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Grenzen Altbau</a:t>
            </a:r>
          </a:p>
        </p:txBody>
      </p:sp>
      <p:sp>
        <p:nvSpPr>
          <p:cNvPr id="7" name="Foliennummernplatzhalter 6">
            <a:extLst>
              <a:ext uri="{FF2B5EF4-FFF2-40B4-BE49-F238E27FC236}">
                <a16:creationId xmlns:a16="http://schemas.microsoft.com/office/drawing/2014/main" id="{6EB8ABE8-0DE3-4BCD-9884-819337865BEE}"/>
              </a:ext>
            </a:extLst>
          </p:cNvPr>
          <p:cNvSpPr>
            <a:spLocks noGrp="1"/>
          </p:cNvSpPr>
          <p:nvPr>
            <p:ph type="sldNum" sz="quarter" idx="12"/>
          </p:nvPr>
        </p:nvSpPr>
        <p:spPr>
          <a:xfrm>
            <a:off x="15810155" y="9677757"/>
            <a:ext cx="2133600" cy="365125"/>
          </a:xfrm>
        </p:spPr>
        <p:txBody>
          <a:bodyPr/>
          <a:lstStyle/>
          <a:p>
            <a:fld id="{B6F15528-21DE-4FAA-801E-634DDDAF4B2B}" type="slidenum">
              <a:rPr lang="en-US" sz="2400" smtClean="0"/>
              <a:pPr/>
              <a:t>30</a:t>
            </a:fld>
            <a:endParaRPr lang="en-US" sz="2400" dirty="0"/>
          </a:p>
        </p:txBody>
      </p:sp>
    </p:spTree>
    <p:extLst>
      <p:ext uri="{BB962C8B-B14F-4D97-AF65-F5344CB8AC3E}">
        <p14:creationId xmlns:p14="http://schemas.microsoft.com/office/powerpoint/2010/main" val="118324932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4EBF2-DC97-5B06-E317-E263F611F1B1}"/>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EE7529E7-46F4-F45B-26B6-82B9887375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4" name="Picture 3">
            <a:extLst>
              <a:ext uri="{FF2B5EF4-FFF2-40B4-BE49-F238E27FC236}">
                <a16:creationId xmlns:a16="http://schemas.microsoft.com/office/drawing/2014/main" id="{7A36AF43-CEE8-0EBE-C615-BD14B5EA8C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5" name="Content Placeholder 2">
            <a:extLst>
              <a:ext uri="{FF2B5EF4-FFF2-40B4-BE49-F238E27FC236}">
                <a16:creationId xmlns:a16="http://schemas.microsoft.com/office/drawing/2014/main" id="{D149B6F0-BEAF-476A-C101-C6ED7E1ECE0D}"/>
              </a:ext>
            </a:extLst>
          </p:cNvPr>
          <p:cNvSpPr txBox="1">
            <a:spLocks/>
          </p:cNvSpPr>
          <p:nvPr/>
        </p:nvSpPr>
        <p:spPr>
          <a:xfrm>
            <a:off x="1676443" y="458466"/>
            <a:ext cx="14935114" cy="607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DE" sz="3600" b="1" dirty="0">
              <a:solidFill>
                <a:srgbClr val="FFC000"/>
              </a:solidFill>
            </a:endParaRPr>
          </a:p>
          <a:p>
            <a:pPr marL="0" indent="0">
              <a:buNone/>
            </a:pPr>
            <a:endParaRPr lang="de-DE" dirty="0">
              <a:sym typeface="Wingdings" panose="05000000000000000000" pitchFamily="2" charset="2"/>
            </a:endParaRPr>
          </a:p>
          <a:p>
            <a:pPr marL="0" indent="0">
              <a:buNone/>
            </a:pPr>
            <a:r>
              <a:rPr lang="de-DE" sz="4000" b="1" dirty="0">
                <a:solidFill>
                  <a:srgbClr val="FFC000"/>
                </a:solidFill>
                <a:sym typeface="Wingdings" panose="05000000000000000000" pitchFamily="2" charset="2"/>
              </a:rPr>
              <a:t>Unterstützungsmöglichkeiten:</a:t>
            </a:r>
          </a:p>
          <a:p>
            <a:pPr>
              <a:buFont typeface="Courier New" panose="02070309020205020404" pitchFamily="49" charset="0"/>
              <a:buChar char="o"/>
            </a:pPr>
            <a:r>
              <a:rPr lang="de-DE" b="1" dirty="0">
                <a:sym typeface="Wingdings" panose="05000000000000000000" pitchFamily="2" charset="2"/>
              </a:rPr>
              <a:t>Einmalige Sonderspende </a:t>
            </a:r>
            <a:r>
              <a:rPr lang="de-DE" dirty="0">
                <a:sym typeface="Wingdings" panose="05000000000000000000" pitchFamily="2" charset="2"/>
              </a:rPr>
              <a:t>(Da wir Sonderspenden jederzeit als Sondertilgung abzahlen können, hat eine Sonderspende den </a:t>
            </a:r>
            <a:r>
              <a:rPr lang="de-DE" b="1" dirty="0">
                <a:sym typeface="Wingdings" panose="05000000000000000000" pitchFamily="2" charset="2"/>
              </a:rPr>
              <a:t>dreifachen Wert der Spendensumme </a:t>
            </a:r>
            <a:r>
              <a:rPr lang="de-DE" dirty="0">
                <a:sym typeface="Wingdings" panose="05000000000000000000" pitchFamily="2" charset="2"/>
              </a:rPr>
              <a:t>(weil sich bei einem Zinssatz von derzeit 3,6 %  und einer Tilgung von 2% die Kreditrate aus 1/3 Tilgung und 2/3 Zinsen zusammensetzt. Damit hätte beispielsweise eine Spendensumme von 1.000 € für uns einen Wert von fast 3.000 €.)</a:t>
            </a:r>
          </a:p>
          <a:p>
            <a:pPr>
              <a:buFont typeface="Courier New" panose="02070309020205020404" pitchFamily="49" charset="0"/>
              <a:buChar char="o"/>
            </a:pPr>
            <a:r>
              <a:rPr lang="de-DE" b="1" dirty="0">
                <a:sym typeface="Wingdings" panose="05000000000000000000" pitchFamily="2" charset="2"/>
              </a:rPr>
              <a:t>Monatliche Sonderspende </a:t>
            </a:r>
            <a:r>
              <a:rPr lang="de-DE" dirty="0">
                <a:sym typeface="Wingdings" panose="05000000000000000000" pitchFamily="2" charset="2"/>
              </a:rPr>
              <a:t>(wenn möglich sind wir dankbar für konkrete Zusagen, da uns dies für die Kreditvergabe der Bank hilft, die aktuell noch aussteht.)</a:t>
            </a:r>
            <a:endParaRPr lang="de-DE" b="1" dirty="0">
              <a:sym typeface="Wingdings" panose="05000000000000000000" pitchFamily="2" charset="2"/>
            </a:endParaRPr>
          </a:p>
          <a:p>
            <a:pPr>
              <a:buFont typeface="Courier New" panose="02070309020205020404" pitchFamily="49" charset="0"/>
              <a:buChar char="o"/>
            </a:pPr>
            <a:r>
              <a:rPr lang="de-DE" b="1" dirty="0">
                <a:sym typeface="Wingdings" panose="05000000000000000000" pitchFamily="2" charset="2"/>
              </a:rPr>
              <a:t>Zinsloses Geschwisterdarlehen </a:t>
            </a:r>
            <a:r>
              <a:rPr lang="de-DE" dirty="0">
                <a:sym typeface="Wingdings" panose="05000000000000000000" pitchFamily="2" charset="2"/>
              </a:rPr>
              <a:t>(Durch das spezielle Kreditmodell der Freikirchenbank können wir zinslose Geschwisterdarlehen in den Kredit einrechnen und zahlen für den Zeitraum des Geschwisterdarlehens für diese Summe keine Zinsen. Dieses Geschwisterdarlehen kann </a:t>
            </a:r>
            <a:r>
              <a:rPr lang="de-DE" b="1" dirty="0">
                <a:sym typeface="Wingdings" panose="05000000000000000000" pitchFamily="2" charset="2"/>
              </a:rPr>
              <a:t>jederzeit</a:t>
            </a:r>
            <a:r>
              <a:rPr lang="de-DE" dirty="0">
                <a:sym typeface="Wingdings" panose="05000000000000000000" pitchFamily="2" charset="2"/>
              </a:rPr>
              <a:t> in voller Höhe oder in mehreren Etappen zurückgefordert werden. Für den Zeitraum des verringert sich die Zinslast erheblich.)</a:t>
            </a:r>
          </a:p>
          <a:p>
            <a:pPr>
              <a:buFont typeface="Courier New" panose="02070309020205020404" pitchFamily="49" charset="0"/>
              <a:buChar char="o"/>
            </a:pPr>
            <a:r>
              <a:rPr lang="de-DE" b="1" dirty="0">
                <a:sym typeface="Wingdings" panose="05000000000000000000" pitchFamily="2" charset="2"/>
              </a:rPr>
              <a:t>Aktion in Eurer Gemeinde </a:t>
            </a:r>
            <a:r>
              <a:rPr lang="de-DE" dirty="0">
                <a:sym typeface="Wingdings" panose="05000000000000000000" pitchFamily="2" charset="2"/>
              </a:rPr>
              <a:t>(</a:t>
            </a:r>
            <a:r>
              <a:rPr lang="de-DE" dirty="0" err="1">
                <a:sym typeface="Wingdings" panose="05000000000000000000" pitchFamily="2" charset="2"/>
              </a:rPr>
              <a:t>z.b.</a:t>
            </a:r>
            <a:r>
              <a:rPr lang="de-DE" dirty="0">
                <a:sym typeface="Wingdings" panose="05000000000000000000" pitchFamily="2" charset="2"/>
              </a:rPr>
              <a:t>, indem ihr uns eine Kollekte  widmet oder den Erlös eines Waffelverkaufs spendet. Gerne statten wir Euch mit Infoflyern zum Projekt aus)</a:t>
            </a:r>
          </a:p>
          <a:p>
            <a:pPr marL="0" indent="0">
              <a:buFont typeface="Arial" pitchFamily="34" charset="0"/>
              <a:buNone/>
            </a:pPr>
            <a:endParaRPr lang="de-DE" b="1" dirty="0"/>
          </a:p>
        </p:txBody>
      </p:sp>
      <p:sp>
        <p:nvSpPr>
          <p:cNvPr id="6" name="Title 1">
            <a:extLst>
              <a:ext uri="{FF2B5EF4-FFF2-40B4-BE49-F238E27FC236}">
                <a16:creationId xmlns:a16="http://schemas.microsoft.com/office/drawing/2014/main" id="{2B331D5B-8648-5300-FA1F-F88718A942D7}"/>
              </a:ext>
            </a:extLst>
          </p:cNvPr>
          <p:cNvSpPr txBox="1">
            <a:spLocks/>
          </p:cNvSpPr>
          <p:nvPr/>
        </p:nvSpPr>
        <p:spPr>
          <a:xfrm>
            <a:off x="3218752" y="458466"/>
            <a:ext cx="10550304"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Finanzierung  </a:t>
            </a:r>
          </a:p>
        </p:txBody>
      </p:sp>
      <p:sp>
        <p:nvSpPr>
          <p:cNvPr id="7" name="Foliennummernplatzhalter 6">
            <a:extLst>
              <a:ext uri="{FF2B5EF4-FFF2-40B4-BE49-F238E27FC236}">
                <a16:creationId xmlns:a16="http://schemas.microsoft.com/office/drawing/2014/main" id="{5C0A2042-7785-457E-AE4B-FC703E3FA28E}"/>
              </a:ext>
            </a:extLst>
          </p:cNvPr>
          <p:cNvSpPr>
            <a:spLocks noGrp="1"/>
          </p:cNvSpPr>
          <p:nvPr>
            <p:ph type="sldNum" sz="quarter" idx="12"/>
          </p:nvPr>
        </p:nvSpPr>
        <p:spPr>
          <a:xfrm>
            <a:off x="15824010" y="9410700"/>
            <a:ext cx="2133600" cy="365125"/>
          </a:xfrm>
        </p:spPr>
        <p:txBody>
          <a:bodyPr/>
          <a:lstStyle/>
          <a:p>
            <a:fld id="{B6F15528-21DE-4FAA-801E-634DDDAF4B2B}" type="slidenum">
              <a:rPr lang="en-US" sz="2400" smtClean="0"/>
              <a:pPr/>
              <a:t>31</a:t>
            </a:fld>
            <a:endParaRPr lang="en-US" sz="2400" dirty="0"/>
          </a:p>
        </p:txBody>
      </p:sp>
    </p:spTree>
    <p:extLst>
      <p:ext uri="{BB962C8B-B14F-4D97-AF65-F5344CB8AC3E}">
        <p14:creationId xmlns:p14="http://schemas.microsoft.com/office/powerpoint/2010/main" val="256025857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4EBF2-DC97-5B06-E317-E263F611F1B1}"/>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EE7529E7-46F4-F45B-26B6-82B9887375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4" name="Picture 3">
            <a:extLst>
              <a:ext uri="{FF2B5EF4-FFF2-40B4-BE49-F238E27FC236}">
                <a16:creationId xmlns:a16="http://schemas.microsoft.com/office/drawing/2014/main" id="{7A36AF43-CEE8-0EBE-C615-BD14B5EA8C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5" name="Content Placeholder 2">
            <a:extLst>
              <a:ext uri="{FF2B5EF4-FFF2-40B4-BE49-F238E27FC236}">
                <a16:creationId xmlns:a16="http://schemas.microsoft.com/office/drawing/2014/main" id="{D149B6F0-BEAF-476A-C101-C6ED7E1ECE0D}"/>
              </a:ext>
            </a:extLst>
          </p:cNvPr>
          <p:cNvSpPr txBox="1">
            <a:spLocks/>
          </p:cNvSpPr>
          <p:nvPr/>
        </p:nvSpPr>
        <p:spPr>
          <a:xfrm>
            <a:off x="1546455" y="1439919"/>
            <a:ext cx="15468557" cy="88369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DE" sz="3600" b="1" dirty="0">
              <a:solidFill>
                <a:srgbClr val="FFC000"/>
              </a:solidFill>
            </a:endParaRPr>
          </a:p>
          <a:p>
            <a:pPr marL="0" indent="0">
              <a:buNone/>
            </a:pPr>
            <a:r>
              <a:rPr lang="de-DE" b="1" dirty="0">
                <a:sym typeface="Wingdings" panose="05000000000000000000" pitchFamily="2" charset="2"/>
              </a:rPr>
              <a:t>Wir sind uns bewusst, dass dies ein großes Projekt ist. Natürlich haben wir dies mit </a:t>
            </a:r>
            <a:r>
              <a:rPr lang="de-DE" b="1" dirty="0">
                <a:solidFill>
                  <a:srgbClr val="FFC000"/>
                </a:solidFill>
                <a:sym typeface="Wingdings" panose="05000000000000000000" pitchFamily="2" charset="2"/>
              </a:rPr>
              <a:t>viel Gebet vor Gott bewegt </a:t>
            </a:r>
            <a:r>
              <a:rPr lang="de-DE" b="1" dirty="0">
                <a:sym typeface="Wingdings" panose="05000000000000000000" pitchFamily="2" charset="2"/>
              </a:rPr>
              <a:t>und haben von ihm mehrere Antworten im Gebet, durch Bibelworte und durch andere Menschen erhalten, die uns mutig nach vorne gehen lassen. </a:t>
            </a:r>
          </a:p>
          <a:p>
            <a:pPr marL="0" indent="0">
              <a:buNone/>
            </a:pPr>
            <a:r>
              <a:rPr lang="de-DE" b="1" dirty="0">
                <a:sym typeface="Wingdings" panose="05000000000000000000" pitchFamily="2" charset="2"/>
              </a:rPr>
              <a:t>Uns ist wichtig zu betonen, dass wir </a:t>
            </a:r>
            <a:r>
              <a:rPr lang="de-DE" b="1" dirty="0">
                <a:solidFill>
                  <a:srgbClr val="FFC000"/>
                </a:solidFill>
                <a:sym typeface="Wingdings" panose="05000000000000000000" pitchFamily="2" charset="2"/>
              </a:rPr>
              <a:t>nicht leichtfertig </a:t>
            </a:r>
            <a:r>
              <a:rPr lang="de-DE" b="1" dirty="0">
                <a:sym typeface="Wingdings" panose="05000000000000000000" pitchFamily="2" charset="2"/>
              </a:rPr>
              <a:t>mit Spendengeldern umgehen und </a:t>
            </a:r>
            <a:r>
              <a:rPr lang="de-DE" b="1" dirty="0">
                <a:solidFill>
                  <a:srgbClr val="FFC000"/>
                </a:solidFill>
                <a:sym typeface="Wingdings" panose="05000000000000000000" pitchFamily="2" charset="2"/>
              </a:rPr>
              <a:t>Kosten &amp; Nutzen überschlagen </a:t>
            </a:r>
            <a:r>
              <a:rPr lang="de-DE" b="1" dirty="0">
                <a:sym typeface="Wingdings" panose="05000000000000000000" pitchFamily="2" charset="2"/>
              </a:rPr>
              <a:t>haben. Wir bauen für eine Zeit von mehreren </a:t>
            </a:r>
            <a:r>
              <a:rPr lang="de-DE" b="1" dirty="0">
                <a:solidFill>
                  <a:srgbClr val="FFC000"/>
                </a:solidFill>
                <a:sym typeface="Wingdings" panose="05000000000000000000" pitchFamily="2" charset="2"/>
              </a:rPr>
              <a:t>Dekaden</a:t>
            </a:r>
            <a:r>
              <a:rPr lang="de-DE" b="1" dirty="0">
                <a:sym typeface="Wingdings" panose="05000000000000000000" pitchFamily="2" charset="2"/>
              </a:rPr>
              <a:t> und stellen so die Weichen, dass </a:t>
            </a:r>
            <a:r>
              <a:rPr lang="de-DE" b="1" dirty="0">
                <a:solidFill>
                  <a:srgbClr val="FFC000"/>
                </a:solidFill>
                <a:sym typeface="Wingdings" panose="05000000000000000000" pitchFamily="2" charset="2"/>
              </a:rPr>
              <a:t>Wachstum</a:t>
            </a:r>
            <a:r>
              <a:rPr lang="de-DE" b="1" dirty="0">
                <a:sym typeface="Wingdings" panose="05000000000000000000" pitchFamily="2" charset="2"/>
              </a:rPr>
              <a:t> und weitere </a:t>
            </a:r>
            <a:r>
              <a:rPr lang="de-DE" b="1" dirty="0">
                <a:solidFill>
                  <a:srgbClr val="FFC000"/>
                </a:solidFill>
                <a:sym typeface="Wingdings" panose="05000000000000000000" pitchFamily="2" charset="2"/>
              </a:rPr>
              <a:t>Multiplikation</a:t>
            </a:r>
            <a:r>
              <a:rPr lang="de-DE" b="1" dirty="0">
                <a:sym typeface="Wingdings" panose="05000000000000000000" pitchFamily="2" charset="2"/>
              </a:rPr>
              <a:t> unserer Arbeit möglich ist.</a:t>
            </a:r>
          </a:p>
          <a:p>
            <a:pPr marL="0" indent="0">
              <a:buNone/>
            </a:pPr>
            <a:r>
              <a:rPr lang="de-DE" b="1" dirty="0">
                <a:sym typeface="Wingdings" panose="05000000000000000000" pitchFamily="2" charset="2"/>
              </a:rPr>
              <a:t>Diese große Summe soll niemanden Druck machen, etwas zu geben. Gerne darfst Du es natürlich für Dich prüfen, ob Gott Dir eine Summe X aufs Herz legt. Aber sei Dir sicher: Wir haben </a:t>
            </a:r>
            <a:r>
              <a:rPr lang="de-DE" b="1" dirty="0">
                <a:solidFill>
                  <a:srgbClr val="FFC000"/>
                </a:solidFill>
                <a:sym typeface="Wingdings" panose="05000000000000000000" pitchFamily="2" charset="2"/>
              </a:rPr>
              <a:t>keine Erwartungshaltung </a:t>
            </a:r>
            <a:r>
              <a:rPr lang="de-DE" b="1" dirty="0">
                <a:sym typeface="Wingdings" panose="05000000000000000000" pitchFamily="2" charset="2"/>
              </a:rPr>
              <a:t>an Dich. Denn wir wissen, dass </a:t>
            </a:r>
            <a:r>
              <a:rPr lang="de-DE" b="1" dirty="0">
                <a:solidFill>
                  <a:srgbClr val="FFC000"/>
                </a:solidFill>
                <a:sym typeface="Wingdings" panose="05000000000000000000" pitchFamily="2" charset="2"/>
              </a:rPr>
              <a:t>Gott unser Versorger </a:t>
            </a:r>
            <a:r>
              <a:rPr lang="de-DE" b="1" dirty="0">
                <a:sym typeface="Wingdings" panose="05000000000000000000" pitchFamily="2" charset="2"/>
              </a:rPr>
              <a:t>ist und dass wir ihm zu 100% vertrauen können. </a:t>
            </a:r>
          </a:p>
          <a:p>
            <a:pPr marL="0" indent="0">
              <a:buNone/>
            </a:pPr>
            <a:r>
              <a:rPr lang="de-DE" b="1" dirty="0">
                <a:sym typeface="Wingdings" panose="05000000000000000000" pitchFamily="2" charset="2"/>
              </a:rPr>
              <a:t>Noch eine </a:t>
            </a:r>
            <a:r>
              <a:rPr lang="de-DE" b="1" dirty="0">
                <a:solidFill>
                  <a:srgbClr val="FFC000"/>
                </a:solidFill>
                <a:sym typeface="Wingdings" panose="05000000000000000000" pitchFamily="2" charset="2"/>
              </a:rPr>
              <a:t>Bitte zum Schluss</a:t>
            </a:r>
            <a:r>
              <a:rPr lang="de-DE" b="1" dirty="0">
                <a:sym typeface="Wingdings" panose="05000000000000000000" pitchFamily="2" charset="2"/>
              </a:rPr>
              <a:t>: Falls Du bereits etwas zur Finanzierung unseres Gehaltes gibst, sind wir dankbar, wenn die Spenden für unser Gehalt nicht durch Spenden zugunsten des Bauprojektes ausgetauscht werden, damit wir weiterhin unsere evangelistische Arbeit tun können. Vielen Dank : )</a:t>
            </a:r>
            <a:endParaRPr lang="de-DE" dirty="0">
              <a:sym typeface="Wingdings" panose="05000000000000000000" pitchFamily="2" charset="2"/>
            </a:endParaRPr>
          </a:p>
          <a:p>
            <a:pPr>
              <a:buFont typeface="Wingdings" panose="05000000000000000000" pitchFamily="2" charset="2"/>
              <a:buChar char="à"/>
            </a:pPr>
            <a:endParaRPr lang="de-DE" sz="1200" dirty="0">
              <a:sym typeface="Wingdings" panose="05000000000000000000" pitchFamily="2" charset="2"/>
            </a:endParaRPr>
          </a:p>
          <a:p>
            <a:pPr>
              <a:buFont typeface="Wingdings" panose="05000000000000000000" pitchFamily="2" charset="2"/>
              <a:buChar char="à"/>
            </a:pPr>
            <a:endParaRPr lang="de-DE" sz="3600" dirty="0">
              <a:sym typeface="Wingdings" panose="05000000000000000000" pitchFamily="2" charset="2"/>
            </a:endParaRPr>
          </a:p>
          <a:p>
            <a:pPr marL="0" indent="0">
              <a:buFont typeface="Arial" pitchFamily="34" charset="0"/>
              <a:buNone/>
            </a:pPr>
            <a:endParaRPr lang="de-DE" b="1" dirty="0"/>
          </a:p>
        </p:txBody>
      </p:sp>
      <p:sp>
        <p:nvSpPr>
          <p:cNvPr id="6" name="Title 1">
            <a:extLst>
              <a:ext uri="{FF2B5EF4-FFF2-40B4-BE49-F238E27FC236}">
                <a16:creationId xmlns:a16="http://schemas.microsoft.com/office/drawing/2014/main" id="{2B331D5B-8648-5300-FA1F-F88718A942D7}"/>
              </a:ext>
            </a:extLst>
          </p:cNvPr>
          <p:cNvSpPr txBox="1">
            <a:spLocks/>
          </p:cNvSpPr>
          <p:nvPr/>
        </p:nvSpPr>
        <p:spPr>
          <a:xfrm>
            <a:off x="3218752" y="458466"/>
            <a:ext cx="10550304"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Unser Abschluss -Statement  </a:t>
            </a:r>
          </a:p>
        </p:txBody>
      </p:sp>
      <p:sp>
        <p:nvSpPr>
          <p:cNvPr id="7" name="Foliennummernplatzhalter 6">
            <a:extLst>
              <a:ext uri="{FF2B5EF4-FFF2-40B4-BE49-F238E27FC236}">
                <a16:creationId xmlns:a16="http://schemas.microsoft.com/office/drawing/2014/main" id="{5C0A2042-7785-457E-AE4B-FC703E3FA28E}"/>
              </a:ext>
            </a:extLst>
          </p:cNvPr>
          <p:cNvSpPr>
            <a:spLocks noGrp="1"/>
          </p:cNvSpPr>
          <p:nvPr>
            <p:ph type="sldNum" sz="quarter" idx="12"/>
          </p:nvPr>
        </p:nvSpPr>
        <p:spPr>
          <a:xfrm>
            <a:off x="15824010" y="9410700"/>
            <a:ext cx="2133600" cy="365125"/>
          </a:xfrm>
        </p:spPr>
        <p:txBody>
          <a:bodyPr/>
          <a:lstStyle/>
          <a:p>
            <a:fld id="{B6F15528-21DE-4FAA-801E-634DDDAF4B2B}" type="slidenum">
              <a:rPr lang="en-US" sz="2400" smtClean="0"/>
              <a:pPr/>
              <a:t>32</a:t>
            </a:fld>
            <a:endParaRPr lang="en-US" sz="2400" dirty="0"/>
          </a:p>
        </p:txBody>
      </p:sp>
    </p:spTree>
    <p:extLst>
      <p:ext uri="{BB962C8B-B14F-4D97-AF65-F5344CB8AC3E}">
        <p14:creationId xmlns:p14="http://schemas.microsoft.com/office/powerpoint/2010/main" val="373032503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8887A8F-6102-4E4A-84D2-C9AE68E3CDC1}"/>
              </a:ext>
            </a:extLst>
          </p:cNvPr>
          <p:cNvSpPr>
            <a:spLocks noGrp="1"/>
          </p:cNvSpPr>
          <p:nvPr>
            <p:ph type="sldNum" sz="quarter" idx="12"/>
          </p:nvPr>
        </p:nvSpPr>
        <p:spPr/>
        <p:txBody>
          <a:bodyPr/>
          <a:lstStyle/>
          <a:p>
            <a:fld id="{B6F15528-21DE-4FAA-801E-634DDDAF4B2B}" type="slidenum">
              <a:rPr lang="en-US" smtClean="0"/>
              <a:pPr/>
              <a:t>4</a:t>
            </a:fld>
            <a:endParaRPr lang="en-US"/>
          </a:p>
        </p:txBody>
      </p:sp>
      <p:pic>
        <p:nvPicPr>
          <p:cNvPr id="4" name="Grafik 3">
            <a:extLst>
              <a:ext uri="{FF2B5EF4-FFF2-40B4-BE49-F238E27FC236}">
                <a16:creationId xmlns:a16="http://schemas.microsoft.com/office/drawing/2014/main" id="{160099EE-2A24-452A-901E-D9295A659D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2095500"/>
            <a:ext cx="7581900" cy="7581900"/>
          </a:xfrm>
          <a:prstGeom prst="rect">
            <a:avLst/>
          </a:prstGeom>
        </p:spPr>
      </p:pic>
      <p:pic>
        <p:nvPicPr>
          <p:cNvPr id="8" name="Grafik 7">
            <a:extLst>
              <a:ext uri="{FF2B5EF4-FFF2-40B4-BE49-F238E27FC236}">
                <a16:creationId xmlns:a16="http://schemas.microsoft.com/office/drawing/2014/main" id="{9F0B75FB-ED52-46D1-9FFA-27ACFC6C9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353" y="2387596"/>
            <a:ext cx="2131738" cy="1902465"/>
          </a:xfrm>
          <a:prstGeom prst="rect">
            <a:avLst/>
          </a:prstGeom>
        </p:spPr>
      </p:pic>
      <p:sp>
        <p:nvSpPr>
          <p:cNvPr id="9" name="Textfeld 8">
            <a:extLst>
              <a:ext uri="{FF2B5EF4-FFF2-40B4-BE49-F238E27FC236}">
                <a16:creationId xmlns:a16="http://schemas.microsoft.com/office/drawing/2014/main" id="{66E2AAE8-52DB-4FE6-A766-33DFF338509C}"/>
              </a:ext>
            </a:extLst>
          </p:cNvPr>
          <p:cNvSpPr txBox="1"/>
          <p:nvPr/>
        </p:nvSpPr>
        <p:spPr>
          <a:xfrm>
            <a:off x="10896600" y="2615553"/>
            <a:ext cx="6400800" cy="1446550"/>
          </a:xfrm>
          <a:prstGeom prst="rect">
            <a:avLst/>
          </a:prstGeom>
          <a:noFill/>
        </p:spPr>
        <p:txBody>
          <a:bodyPr wrap="square" rtlCol="0">
            <a:spAutoFit/>
          </a:bodyPr>
          <a:lstStyle/>
          <a:p>
            <a:r>
              <a:rPr lang="de-DE" sz="4400" dirty="0"/>
              <a:t>Keine Barrierefreiheit, da Stufen im Boden</a:t>
            </a:r>
          </a:p>
        </p:txBody>
      </p:sp>
      <p:pic>
        <p:nvPicPr>
          <p:cNvPr id="10" name="Grafik 9">
            <a:extLst>
              <a:ext uri="{FF2B5EF4-FFF2-40B4-BE49-F238E27FC236}">
                <a16:creationId xmlns:a16="http://schemas.microsoft.com/office/drawing/2014/main" id="{6FC7939C-B28A-4720-B975-7686E2ED6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353" y="4588833"/>
            <a:ext cx="2131738" cy="1902465"/>
          </a:xfrm>
          <a:prstGeom prst="rect">
            <a:avLst/>
          </a:prstGeom>
        </p:spPr>
      </p:pic>
      <p:sp>
        <p:nvSpPr>
          <p:cNvPr id="11" name="Textfeld 10">
            <a:extLst>
              <a:ext uri="{FF2B5EF4-FFF2-40B4-BE49-F238E27FC236}">
                <a16:creationId xmlns:a16="http://schemas.microsoft.com/office/drawing/2014/main" id="{2444EFA1-31AB-4A13-8F2E-45C58B259581}"/>
              </a:ext>
            </a:extLst>
          </p:cNvPr>
          <p:cNvSpPr txBox="1"/>
          <p:nvPr/>
        </p:nvSpPr>
        <p:spPr>
          <a:xfrm>
            <a:off x="10876722" y="5143500"/>
            <a:ext cx="6400800" cy="769441"/>
          </a:xfrm>
          <a:prstGeom prst="rect">
            <a:avLst/>
          </a:prstGeom>
          <a:noFill/>
        </p:spPr>
        <p:txBody>
          <a:bodyPr wrap="square" rtlCol="0">
            <a:spAutoFit/>
          </a:bodyPr>
          <a:lstStyle/>
          <a:p>
            <a:r>
              <a:rPr lang="de-DE" sz="4400" dirty="0"/>
              <a:t>Keine Behindertentoiletten</a:t>
            </a:r>
          </a:p>
        </p:txBody>
      </p:sp>
      <p:pic>
        <p:nvPicPr>
          <p:cNvPr id="12" name="Grafik 11">
            <a:extLst>
              <a:ext uri="{FF2B5EF4-FFF2-40B4-BE49-F238E27FC236}">
                <a16:creationId xmlns:a16="http://schemas.microsoft.com/office/drawing/2014/main" id="{AC307D81-848B-45AC-AF7B-66AE9E2EE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5333" y="6721475"/>
            <a:ext cx="2131738" cy="1902465"/>
          </a:xfrm>
          <a:prstGeom prst="rect">
            <a:avLst/>
          </a:prstGeom>
        </p:spPr>
      </p:pic>
      <p:sp>
        <p:nvSpPr>
          <p:cNvPr id="13" name="Textfeld 12">
            <a:extLst>
              <a:ext uri="{FF2B5EF4-FFF2-40B4-BE49-F238E27FC236}">
                <a16:creationId xmlns:a16="http://schemas.microsoft.com/office/drawing/2014/main" id="{14DEDADE-7740-4482-BABD-BA29CC9D71D5}"/>
              </a:ext>
            </a:extLst>
          </p:cNvPr>
          <p:cNvSpPr txBox="1"/>
          <p:nvPr/>
        </p:nvSpPr>
        <p:spPr>
          <a:xfrm>
            <a:off x="10981580" y="6949432"/>
            <a:ext cx="6400800" cy="1446550"/>
          </a:xfrm>
          <a:prstGeom prst="rect">
            <a:avLst/>
          </a:prstGeom>
          <a:noFill/>
        </p:spPr>
        <p:txBody>
          <a:bodyPr wrap="square" rtlCol="0">
            <a:spAutoFit/>
          </a:bodyPr>
          <a:lstStyle/>
          <a:p>
            <a:r>
              <a:rPr lang="de-DE" sz="4400" dirty="0"/>
              <a:t>Nur eingeschränkte Teilhabe möglich</a:t>
            </a:r>
          </a:p>
        </p:txBody>
      </p:sp>
      <p:sp>
        <p:nvSpPr>
          <p:cNvPr id="14" name="Title 1">
            <a:extLst>
              <a:ext uri="{FF2B5EF4-FFF2-40B4-BE49-F238E27FC236}">
                <a16:creationId xmlns:a16="http://schemas.microsoft.com/office/drawing/2014/main" id="{844BCA66-C8B7-48B7-A284-FE0941F25DB0}"/>
              </a:ext>
            </a:extLst>
          </p:cNvPr>
          <p:cNvSpPr txBox="1">
            <a:spLocks/>
          </p:cNvSpPr>
          <p:nvPr/>
        </p:nvSpPr>
        <p:spPr>
          <a:xfrm>
            <a:off x="1676400" y="474313"/>
            <a:ext cx="15544800" cy="1968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Situation 1: WILLKOMMEN statt Ausgegrenzt</a:t>
            </a:r>
          </a:p>
        </p:txBody>
      </p:sp>
    </p:spTree>
    <p:extLst>
      <p:ext uri="{BB962C8B-B14F-4D97-AF65-F5344CB8AC3E}">
        <p14:creationId xmlns:p14="http://schemas.microsoft.com/office/powerpoint/2010/main" val="287506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C20EC67-81EB-4C30-8F65-C09B86327B85}"/>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5" name="Title 1">
            <a:extLst>
              <a:ext uri="{FF2B5EF4-FFF2-40B4-BE49-F238E27FC236}">
                <a16:creationId xmlns:a16="http://schemas.microsoft.com/office/drawing/2014/main" id="{DAA0DD9C-6C6F-42AD-AA8C-9BD93A555F10}"/>
              </a:ext>
            </a:extLst>
          </p:cNvPr>
          <p:cNvSpPr txBox="1">
            <a:spLocks/>
          </p:cNvSpPr>
          <p:nvPr/>
        </p:nvSpPr>
        <p:spPr>
          <a:xfrm>
            <a:off x="311427" y="350867"/>
            <a:ext cx="17068800" cy="1968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Situation 2: LEBENSFREUDE statt Todeswunsch</a:t>
            </a:r>
          </a:p>
        </p:txBody>
      </p:sp>
      <p:pic>
        <p:nvPicPr>
          <p:cNvPr id="7" name="Grafik 6">
            <a:extLst>
              <a:ext uri="{FF2B5EF4-FFF2-40B4-BE49-F238E27FC236}">
                <a16:creationId xmlns:a16="http://schemas.microsoft.com/office/drawing/2014/main" id="{28887851-1479-45AB-A3A7-178A636356A1}"/>
              </a:ext>
            </a:extLst>
          </p:cNvPr>
          <p:cNvPicPr>
            <a:picLocks noChangeAspect="1"/>
          </p:cNvPicPr>
          <p:nvPr/>
        </p:nvPicPr>
        <p:blipFill rotWithShape="1">
          <a:blip r:embed="rId2">
            <a:extLst>
              <a:ext uri="{28A0092B-C50C-407E-A947-70E740481C1C}">
                <a14:useLocalDpi xmlns:a14="http://schemas.microsoft.com/office/drawing/2010/main" val="0"/>
              </a:ext>
            </a:extLst>
          </a:blip>
          <a:srcRect l="4613" t="7778" r="4613"/>
          <a:stretch/>
        </p:blipFill>
        <p:spPr>
          <a:xfrm>
            <a:off x="12375272" y="4715418"/>
            <a:ext cx="4800600" cy="4877203"/>
          </a:xfrm>
          <a:prstGeom prst="rect">
            <a:avLst/>
          </a:prstGeom>
        </p:spPr>
      </p:pic>
      <p:sp>
        <p:nvSpPr>
          <p:cNvPr id="9" name="Textfeld 8">
            <a:extLst>
              <a:ext uri="{FF2B5EF4-FFF2-40B4-BE49-F238E27FC236}">
                <a16:creationId xmlns:a16="http://schemas.microsoft.com/office/drawing/2014/main" id="{E89B02B4-16E4-47F3-B70A-7E89F44E7860}"/>
              </a:ext>
            </a:extLst>
          </p:cNvPr>
          <p:cNvSpPr txBox="1"/>
          <p:nvPr/>
        </p:nvSpPr>
        <p:spPr>
          <a:xfrm>
            <a:off x="762000" y="1501012"/>
            <a:ext cx="11408918" cy="9140964"/>
          </a:xfrm>
          <a:prstGeom prst="rect">
            <a:avLst/>
          </a:prstGeom>
          <a:noFill/>
        </p:spPr>
        <p:txBody>
          <a:bodyPr wrap="square" rtlCol="0">
            <a:spAutoFit/>
          </a:bodyPr>
          <a:lstStyle/>
          <a:p>
            <a:r>
              <a:rPr lang="de-DE" sz="3200" dirty="0"/>
              <a:t>In Marzahn – Hellersdorf begegnen wir immer wieder Menschen, die keinen Sinn und keine Hoffnung mehr im Leben sehen. Eine von ihnen war Sunny. Sie hatte bereits 6 Suizidversuche unternommen und in der Vergangenheit viel Alkohol und Drogen konsumiert. Doch eine Begegnung sollte ihr Leben komplett verändern. Anfang 2025, als sie gerade wieder in einer ziemlich depressiven Stimmung war,  sah sie ein Auto mit der Aufschrift „Du bist JELIEBT“ und sie erkannte, dass Jesus sie wirklich liebte. Ein Tag später führte es Gott, dass ihr Jonathan auf der Straße begegnete, ihr eine JELIEBT – Karte gab und sie zum Gottesdienst einlud. Seitdem kommt sie regelmäßig zum Gottesdienst und zur Kleingruppe und ließ sich taufen. Jesus veränderte ihr Leben sichtbar und schenkte ihr Hoffnung und Freude im Leben. </a:t>
            </a:r>
          </a:p>
          <a:p>
            <a:r>
              <a:rPr lang="de-DE" sz="3200" dirty="0"/>
              <a:t>Aktuell gibt es (noch) viele </a:t>
            </a:r>
            <a:r>
              <a:rPr lang="de-DE" sz="3200" dirty="0" err="1"/>
              <a:t>Sunny´s</a:t>
            </a:r>
            <a:r>
              <a:rPr lang="de-DE" sz="3200" dirty="0"/>
              <a:t> in Marzahn – Hellersdorf. Durch einen Beitrag ermöglichst Du den Neubau des Begegnungszentrums Marzahn und hilfst, dass noch viel mehr </a:t>
            </a:r>
            <a:r>
              <a:rPr lang="de-DE" sz="3200" dirty="0" err="1"/>
              <a:t>Sunny´s</a:t>
            </a:r>
            <a:r>
              <a:rPr lang="de-DE" sz="3200" dirty="0"/>
              <a:t> dort eine Anlaufstelle sowie ein geistliches Zuhause finden. </a:t>
            </a:r>
          </a:p>
          <a:p>
            <a:endParaRPr lang="de-DE" sz="4400" dirty="0"/>
          </a:p>
        </p:txBody>
      </p:sp>
      <p:pic>
        <p:nvPicPr>
          <p:cNvPr id="6" name="Picture 15">
            <a:extLst>
              <a:ext uri="{FF2B5EF4-FFF2-40B4-BE49-F238E27FC236}">
                <a16:creationId xmlns:a16="http://schemas.microsoft.com/office/drawing/2014/main" id="{109D01A5-E7C2-432F-B63B-83CE940D63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4341"/>
          <a:stretch/>
        </p:blipFill>
        <p:spPr>
          <a:xfrm>
            <a:off x="17015012" y="420127"/>
            <a:ext cx="928743" cy="858289"/>
          </a:xfrm>
          <a:prstGeom prst="rect">
            <a:avLst/>
          </a:prstGeom>
        </p:spPr>
      </p:pic>
      <p:pic>
        <p:nvPicPr>
          <p:cNvPr id="8" name="Picture 3">
            <a:extLst>
              <a:ext uri="{FF2B5EF4-FFF2-40B4-BE49-F238E27FC236}">
                <a16:creationId xmlns:a16="http://schemas.microsoft.com/office/drawing/2014/main" id="{10FF37B3-8B0E-4A67-82C4-1099AD30F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59251" y="2537864"/>
            <a:ext cx="2863422" cy="918106"/>
          </a:xfrm>
          <a:prstGeom prst="rect">
            <a:avLst/>
          </a:prstGeom>
        </p:spPr>
      </p:pic>
      <p:sp>
        <p:nvSpPr>
          <p:cNvPr id="10" name="Foliennummernplatzhalter 1">
            <a:extLst>
              <a:ext uri="{FF2B5EF4-FFF2-40B4-BE49-F238E27FC236}">
                <a16:creationId xmlns:a16="http://schemas.microsoft.com/office/drawing/2014/main" id="{16A2FB65-F711-4B89-AA7F-8D29C3481A0F}"/>
              </a:ext>
            </a:extLst>
          </p:cNvPr>
          <p:cNvSpPr txBox="1">
            <a:spLocks/>
          </p:cNvSpPr>
          <p:nvPr/>
        </p:nvSpPr>
        <p:spPr>
          <a:xfrm>
            <a:off x="15487330" y="92741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1825422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C20EC67-81EB-4C30-8F65-C09B86327B85}"/>
              </a:ext>
            </a:extLst>
          </p:cNvPr>
          <p:cNvSpPr>
            <a:spLocks noGrp="1"/>
          </p:cNvSpPr>
          <p:nvPr>
            <p:ph type="sldNum" sz="quarter" idx="12"/>
          </p:nvPr>
        </p:nvSpPr>
        <p:spPr/>
        <p:txBody>
          <a:bodyPr/>
          <a:lstStyle/>
          <a:p>
            <a:fld id="{B6F15528-21DE-4FAA-801E-634DDDAF4B2B}" type="slidenum">
              <a:rPr lang="en-US" smtClean="0"/>
              <a:pPr/>
              <a:t>6</a:t>
            </a:fld>
            <a:endParaRPr lang="en-US"/>
          </a:p>
        </p:txBody>
      </p:sp>
      <p:pic>
        <p:nvPicPr>
          <p:cNvPr id="7" name="Grafik 6">
            <a:extLst>
              <a:ext uri="{FF2B5EF4-FFF2-40B4-BE49-F238E27FC236}">
                <a16:creationId xmlns:a16="http://schemas.microsoft.com/office/drawing/2014/main" id="{28887851-1479-45AB-A3A7-178A636356A1}"/>
              </a:ext>
            </a:extLst>
          </p:cNvPr>
          <p:cNvPicPr>
            <a:picLocks noChangeAspect="1"/>
          </p:cNvPicPr>
          <p:nvPr/>
        </p:nvPicPr>
        <p:blipFill rotWithShape="1">
          <a:blip r:embed="rId2">
            <a:extLst>
              <a:ext uri="{28A0092B-C50C-407E-A947-70E740481C1C}">
                <a14:useLocalDpi xmlns:a14="http://schemas.microsoft.com/office/drawing/2010/main" val="0"/>
              </a:ext>
            </a:extLst>
          </a:blip>
          <a:srcRect l="4613" t="7778" r="4613"/>
          <a:stretch/>
        </p:blipFill>
        <p:spPr>
          <a:xfrm>
            <a:off x="685800" y="1714500"/>
            <a:ext cx="8229600" cy="8360919"/>
          </a:xfrm>
          <a:prstGeom prst="rect">
            <a:avLst/>
          </a:prstGeom>
        </p:spPr>
      </p:pic>
      <p:pic>
        <p:nvPicPr>
          <p:cNvPr id="8" name="Grafik 7">
            <a:extLst>
              <a:ext uri="{FF2B5EF4-FFF2-40B4-BE49-F238E27FC236}">
                <a16:creationId xmlns:a16="http://schemas.microsoft.com/office/drawing/2014/main" id="{55BE478F-C1FE-4451-BAC9-38F40C08A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1505309"/>
            <a:ext cx="1709530" cy="2370765"/>
          </a:xfrm>
          <a:prstGeom prst="rect">
            <a:avLst/>
          </a:prstGeom>
        </p:spPr>
      </p:pic>
      <p:sp>
        <p:nvSpPr>
          <p:cNvPr id="9" name="Textfeld 8">
            <a:extLst>
              <a:ext uri="{FF2B5EF4-FFF2-40B4-BE49-F238E27FC236}">
                <a16:creationId xmlns:a16="http://schemas.microsoft.com/office/drawing/2014/main" id="{E89B02B4-16E4-47F3-B70A-7E89F44E7860}"/>
              </a:ext>
            </a:extLst>
          </p:cNvPr>
          <p:cNvSpPr txBox="1"/>
          <p:nvPr/>
        </p:nvSpPr>
        <p:spPr>
          <a:xfrm>
            <a:off x="11907079" y="1505309"/>
            <a:ext cx="5486400" cy="2123658"/>
          </a:xfrm>
          <a:prstGeom prst="rect">
            <a:avLst/>
          </a:prstGeom>
          <a:noFill/>
        </p:spPr>
        <p:txBody>
          <a:bodyPr wrap="square" rtlCol="0">
            <a:spAutoFit/>
          </a:bodyPr>
          <a:lstStyle/>
          <a:p>
            <a:r>
              <a:rPr lang="de-DE" sz="4400" dirty="0"/>
              <a:t>Anlaufstelle für Menschen auf der Suche nach Gott</a:t>
            </a:r>
          </a:p>
        </p:txBody>
      </p:sp>
      <p:pic>
        <p:nvPicPr>
          <p:cNvPr id="10" name="Grafik 9">
            <a:extLst>
              <a:ext uri="{FF2B5EF4-FFF2-40B4-BE49-F238E27FC236}">
                <a16:creationId xmlns:a16="http://schemas.microsoft.com/office/drawing/2014/main" id="{8F47E3E8-C781-4839-B4AD-A6CEF2705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8435" y="4216462"/>
            <a:ext cx="1709530" cy="2370765"/>
          </a:xfrm>
          <a:prstGeom prst="rect">
            <a:avLst/>
          </a:prstGeom>
        </p:spPr>
      </p:pic>
      <p:sp>
        <p:nvSpPr>
          <p:cNvPr id="11" name="Textfeld 10">
            <a:extLst>
              <a:ext uri="{FF2B5EF4-FFF2-40B4-BE49-F238E27FC236}">
                <a16:creationId xmlns:a16="http://schemas.microsoft.com/office/drawing/2014/main" id="{1C991BFE-63C8-4C59-98CA-97D825F7B1A0}"/>
              </a:ext>
            </a:extLst>
          </p:cNvPr>
          <p:cNvSpPr txBox="1"/>
          <p:nvPr/>
        </p:nvSpPr>
        <p:spPr>
          <a:xfrm>
            <a:off x="11893827" y="3846442"/>
            <a:ext cx="5486400" cy="3477875"/>
          </a:xfrm>
          <a:prstGeom prst="rect">
            <a:avLst/>
          </a:prstGeom>
          <a:noFill/>
        </p:spPr>
        <p:txBody>
          <a:bodyPr wrap="square" rtlCol="0">
            <a:spAutoFit/>
          </a:bodyPr>
          <a:lstStyle/>
          <a:p>
            <a:r>
              <a:rPr lang="de-DE" sz="4400" dirty="0"/>
              <a:t>Seelsorge- &amp; Kleingruppenraum für Begleitung in den ersten Schritten im Glauben</a:t>
            </a:r>
          </a:p>
        </p:txBody>
      </p:sp>
      <p:pic>
        <p:nvPicPr>
          <p:cNvPr id="12" name="Grafik 11">
            <a:extLst>
              <a:ext uri="{FF2B5EF4-FFF2-40B4-BE49-F238E27FC236}">
                <a16:creationId xmlns:a16="http://schemas.microsoft.com/office/drawing/2014/main" id="{7B5BE6F1-6245-4CFF-AC17-53C039389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9848" y="7704654"/>
            <a:ext cx="1709530" cy="2370765"/>
          </a:xfrm>
          <a:prstGeom prst="rect">
            <a:avLst/>
          </a:prstGeom>
        </p:spPr>
      </p:pic>
      <p:sp>
        <p:nvSpPr>
          <p:cNvPr id="13" name="Textfeld 12">
            <a:extLst>
              <a:ext uri="{FF2B5EF4-FFF2-40B4-BE49-F238E27FC236}">
                <a16:creationId xmlns:a16="http://schemas.microsoft.com/office/drawing/2014/main" id="{AEA044DF-B717-413F-AE23-127A39D33AAB}"/>
              </a:ext>
            </a:extLst>
          </p:cNvPr>
          <p:cNvSpPr txBox="1"/>
          <p:nvPr/>
        </p:nvSpPr>
        <p:spPr>
          <a:xfrm>
            <a:off x="11933582" y="7507005"/>
            <a:ext cx="6125817" cy="2800767"/>
          </a:xfrm>
          <a:prstGeom prst="rect">
            <a:avLst/>
          </a:prstGeom>
          <a:noFill/>
        </p:spPr>
        <p:txBody>
          <a:bodyPr wrap="square" rtlCol="0">
            <a:spAutoFit/>
          </a:bodyPr>
          <a:lstStyle/>
          <a:p>
            <a:r>
              <a:rPr lang="de-DE" sz="4400" dirty="0"/>
              <a:t>Räume für niedrigschwellige Angebote, Kleingruppen &amp; Glaubenskurse</a:t>
            </a:r>
          </a:p>
        </p:txBody>
      </p:sp>
      <p:sp>
        <p:nvSpPr>
          <p:cNvPr id="14" name="Title 1">
            <a:extLst>
              <a:ext uri="{FF2B5EF4-FFF2-40B4-BE49-F238E27FC236}">
                <a16:creationId xmlns:a16="http://schemas.microsoft.com/office/drawing/2014/main" id="{A3ECEA13-5227-4B58-B98F-E3976F637D92}"/>
              </a:ext>
            </a:extLst>
          </p:cNvPr>
          <p:cNvSpPr txBox="1">
            <a:spLocks/>
          </p:cNvSpPr>
          <p:nvPr/>
        </p:nvSpPr>
        <p:spPr>
          <a:xfrm>
            <a:off x="311427" y="350867"/>
            <a:ext cx="17068800" cy="1968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Situation 2: LEBENSFREUDE statt Todeswunsch</a:t>
            </a:r>
          </a:p>
        </p:txBody>
      </p:sp>
    </p:spTree>
    <p:extLst>
      <p:ext uri="{BB962C8B-B14F-4D97-AF65-F5344CB8AC3E}">
        <p14:creationId xmlns:p14="http://schemas.microsoft.com/office/powerpoint/2010/main" val="2999112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C20EC67-81EB-4C30-8F65-C09B86327B85}"/>
              </a:ext>
            </a:extLst>
          </p:cNvPr>
          <p:cNvSpPr>
            <a:spLocks noGrp="1"/>
          </p:cNvSpPr>
          <p:nvPr>
            <p:ph type="sldNum" sz="quarter" idx="12"/>
          </p:nvPr>
        </p:nvSpPr>
        <p:spPr/>
        <p:txBody>
          <a:bodyPr/>
          <a:lstStyle/>
          <a:p>
            <a:endParaRPr lang="en-US" dirty="0"/>
          </a:p>
        </p:txBody>
      </p:sp>
      <p:pic>
        <p:nvPicPr>
          <p:cNvPr id="4" name="Grafik 3">
            <a:extLst>
              <a:ext uri="{FF2B5EF4-FFF2-40B4-BE49-F238E27FC236}">
                <a16:creationId xmlns:a16="http://schemas.microsoft.com/office/drawing/2014/main" id="{0557B32D-838E-4BC9-A018-88E483C0D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06400" y="5919867"/>
            <a:ext cx="4678039" cy="3508529"/>
          </a:xfrm>
          <a:prstGeom prst="rect">
            <a:avLst/>
          </a:prstGeom>
        </p:spPr>
      </p:pic>
      <p:sp>
        <p:nvSpPr>
          <p:cNvPr id="5" name="Title 1">
            <a:extLst>
              <a:ext uri="{FF2B5EF4-FFF2-40B4-BE49-F238E27FC236}">
                <a16:creationId xmlns:a16="http://schemas.microsoft.com/office/drawing/2014/main" id="{DAA0DD9C-6C6F-42AD-AA8C-9BD93A555F10}"/>
              </a:ext>
            </a:extLst>
          </p:cNvPr>
          <p:cNvSpPr txBox="1">
            <a:spLocks/>
          </p:cNvSpPr>
          <p:nvPr/>
        </p:nvSpPr>
        <p:spPr>
          <a:xfrm>
            <a:off x="-198761" y="514718"/>
            <a:ext cx="17983200" cy="1968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Situation 3: Aus Zurückhaltung wird BEGEISTERUNG </a:t>
            </a:r>
          </a:p>
        </p:txBody>
      </p:sp>
      <p:sp>
        <p:nvSpPr>
          <p:cNvPr id="9" name="Textfeld 8">
            <a:extLst>
              <a:ext uri="{FF2B5EF4-FFF2-40B4-BE49-F238E27FC236}">
                <a16:creationId xmlns:a16="http://schemas.microsoft.com/office/drawing/2014/main" id="{D63BE250-9F8B-49CC-AF2F-F1C7918A2D4C}"/>
              </a:ext>
            </a:extLst>
          </p:cNvPr>
          <p:cNvSpPr txBox="1"/>
          <p:nvPr/>
        </p:nvSpPr>
        <p:spPr>
          <a:xfrm>
            <a:off x="762000" y="1805631"/>
            <a:ext cx="11582400" cy="7971413"/>
          </a:xfrm>
          <a:prstGeom prst="rect">
            <a:avLst/>
          </a:prstGeom>
          <a:noFill/>
        </p:spPr>
        <p:txBody>
          <a:bodyPr wrap="square" rtlCol="0">
            <a:spAutoFit/>
          </a:bodyPr>
          <a:lstStyle/>
          <a:p>
            <a:r>
              <a:rPr lang="de-DE" sz="3200" dirty="0"/>
              <a:t>Immer wieder sagen mir Christen, dass sie eigentlich gerne ihren Glauben teilen würden, sich aber gehemmt fühlen oder nicht wissen, wie sie den Glauben ins Gespräch bringen können. Hannes war einer von ihnen. Er kam nach einer Predigt auf mich zu und daraufhin verabredeten wir uns, gemeinsam rauszugehen. Er erlebte, wie Gott Menschen schon vorbereitet hatte und lernte, wie man ein Gespräch über den Glauben beginnen kann. Diese Begeisterung nahm er mit in seine Gemeinde und initiierte daraufhin evangelistische Aktionen vor Ort und leitete Christen in seiner Gemeinde an, wie man ins Gespräch über den Glauben kommen kann. </a:t>
            </a:r>
          </a:p>
          <a:p>
            <a:r>
              <a:rPr lang="de-DE" sz="3200" dirty="0"/>
              <a:t>Durch den Neubau des </a:t>
            </a:r>
            <a:r>
              <a:rPr lang="de-DE" sz="3200" dirty="0" err="1"/>
              <a:t>Begegnungszentrum´s</a:t>
            </a:r>
            <a:r>
              <a:rPr lang="de-DE" sz="3200" dirty="0"/>
              <a:t> Marzahn möchten wir Übernachtungsmöglichkeiten schaffen, damit auch Christen von weit entfernteren Orten diese Erfahrungen sammeln können und ihre Begeisterung in ihre eigene Gemeinde tragen. Werde Möglichmacher, indem Du das Projekt durch einen monatlichen oder einmaligen Beitrag unterstützt. Vielen Dank</a:t>
            </a:r>
          </a:p>
        </p:txBody>
      </p:sp>
      <p:pic>
        <p:nvPicPr>
          <p:cNvPr id="6" name="Picture 15">
            <a:extLst>
              <a:ext uri="{FF2B5EF4-FFF2-40B4-BE49-F238E27FC236}">
                <a16:creationId xmlns:a16="http://schemas.microsoft.com/office/drawing/2014/main" id="{CF50264F-3819-4999-A776-95EE4A6EA9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4341"/>
          <a:stretch/>
        </p:blipFill>
        <p:spPr>
          <a:xfrm>
            <a:off x="17119266" y="1557243"/>
            <a:ext cx="928743" cy="858289"/>
          </a:xfrm>
          <a:prstGeom prst="rect">
            <a:avLst/>
          </a:prstGeom>
        </p:spPr>
      </p:pic>
      <p:pic>
        <p:nvPicPr>
          <p:cNvPr id="7" name="Picture 3">
            <a:extLst>
              <a:ext uri="{FF2B5EF4-FFF2-40B4-BE49-F238E27FC236}">
                <a16:creationId xmlns:a16="http://schemas.microsoft.com/office/drawing/2014/main" id="{30371279-67ED-41D8-88BD-E781A8E58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163505" y="3674980"/>
            <a:ext cx="2863422" cy="918106"/>
          </a:xfrm>
          <a:prstGeom prst="rect">
            <a:avLst/>
          </a:prstGeom>
        </p:spPr>
      </p:pic>
      <p:sp>
        <p:nvSpPr>
          <p:cNvPr id="8" name="Foliennummernplatzhalter 1">
            <a:extLst>
              <a:ext uri="{FF2B5EF4-FFF2-40B4-BE49-F238E27FC236}">
                <a16:creationId xmlns:a16="http://schemas.microsoft.com/office/drawing/2014/main" id="{F4413A8E-50C9-44C6-8C90-CA6816A87227}"/>
              </a:ext>
            </a:extLst>
          </p:cNvPr>
          <p:cNvSpPr txBox="1">
            <a:spLocks/>
          </p:cNvSpPr>
          <p:nvPr/>
        </p:nvSpPr>
        <p:spPr>
          <a:xfrm>
            <a:off x="15565802" y="958971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7</a:t>
            </a:fld>
            <a:endParaRPr lang="en-US" dirty="0"/>
          </a:p>
        </p:txBody>
      </p:sp>
    </p:spTree>
    <p:extLst>
      <p:ext uri="{BB962C8B-B14F-4D97-AF65-F5344CB8AC3E}">
        <p14:creationId xmlns:p14="http://schemas.microsoft.com/office/powerpoint/2010/main" val="148192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C20EC67-81EB-4C30-8F65-C09B86327B85}"/>
              </a:ext>
            </a:extLst>
          </p:cNvPr>
          <p:cNvSpPr>
            <a:spLocks noGrp="1"/>
          </p:cNvSpPr>
          <p:nvPr>
            <p:ph type="sldNum" sz="quarter" idx="12"/>
          </p:nvPr>
        </p:nvSpPr>
        <p:spPr/>
        <p:txBody>
          <a:bodyPr/>
          <a:lstStyle/>
          <a:p>
            <a:fld id="{B6F15528-21DE-4FAA-801E-634DDDAF4B2B}" type="slidenum">
              <a:rPr lang="en-US" smtClean="0"/>
              <a:pPr/>
              <a:t>8</a:t>
            </a:fld>
            <a:endParaRPr lang="en-US"/>
          </a:p>
        </p:txBody>
      </p:sp>
      <p:pic>
        <p:nvPicPr>
          <p:cNvPr id="4" name="Grafik 3">
            <a:extLst>
              <a:ext uri="{FF2B5EF4-FFF2-40B4-BE49-F238E27FC236}">
                <a16:creationId xmlns:a16="http://schemas.microsoft.com/office/drawing/2014/main" id="{0557B32D-838E-4BC9-A018-88E483C0D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095500"/>
            <a:ext cx="9829800" cy="7372350"/>
          </a:xfrm>
          <a:prstGeom prst="rect">
            <a:avLst/>
          </a:prstGeom>
        </p:spPr>
      </p:pic>
      <p:sp>
        <p:nvSpPr>
          <p:cNvPr id="5" name="Title 1">
            <a:extLst>
              <a:ext uri="{FF2B5EF4-FFF2-40B4-BE49-F238E27FC236}">
                <a16:creationId xmlns:a16="http://schemas.microsoft.com/office/drawing/2014/main" id="{DAA0DD9C-6C6F-42AD-AA8C-9BD93A555F10}"/>
              </a:ext>
            </a:extLst>
          </p:cNvPr>
          <p:cNvSpPr txBox="1">
            <a:spLocks/>
          </p:cNvSpPr>
          <p:nvPr/>
        </p:nvSpPr>
        <p:spPr>
          <a:xfrm>
            <a:off x="381000" y="550003"/>
            <a:ext cx="16611600" cy="1968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Situation 3: Aus Zurückhaltung wird Begeisterung</a:t>
            </a:r>
          </a:p>
        </p:txBody>
      </p:sp>
      <p:pic>
        <p:nvPicPr>
          <p:cNvPr id="8" name="Grafik 7">
            <a:extLst>
              <a:ext uri="{FF2B5EF4-FFF2-40B4-BE49-F238E27FC236}">
                <a16:creationId xmlns:a16="http://schemas.microsoft.com/office/drawing/2014/main" id="{3488C2BD-08D1-4CF0-BF1E-71ECF4915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670" y="1766558"/>
            <a:ext cx="1709530" cy="2370765"/>
          </a:xfrm>
          <a:prstGeom prst="rect">
            <a:avLst/>
          </a:prstGeom>
        </p:spPr>
      </p:pic>
      <p:sp>
        <p:nvSpPr>
          <p:cNvPr id="9" name="Textfeld 8">
            <a:extLst>
              <a:ext uri="{FF2B5EF4-FFF2-40B4-BE49-F238E27FC236}">
                <a16:creationId xmlns:a16="http://schemas.microsoft.com/office/drawing/2014/main" id="{D63BE250-9F8B-49CC-AF2F-F1C7918A2D4C}"/>
              </a:ext>
            </a:extLst>
          </p:cNvPr>
          <p:cNvSpPr txBox="1"/>
          <p:nvPr/>
        </p:nvSpPr>
        <p:spPr>
          <a:xfrm>
            <a:off x="12844670" y="2023622"/>
            <a:ext cx="5486400" cy="2123658"/>
          </a:xfrm>
          <a:prstGeom prst="rect">
            <a:avLst/>
          </a:prstGeom>
          <a:noFill/>
        </p:spPr>
        <p:txBody>
          <a:bodyPr wrap="square" rtlCol="0">
            <a:spAutoFit/>
          </a:bodyPr>
          <a:lstStyle/>
          <a:p>
            <a:r>
              <a:rPr lang="de-DE" sz="4400" dirty="0"/>
              <a:t>Übernachtungs-möglichkeit &amp; Duschen für Hospitanten</a:t>
            </a:r>
          </a:p>
        </p:txBody>
      </p:sp>
      <p:pic>
        <p:nvPicPr>
          <p:cNvPr id="10" name="Grafik 9">
            <a:extLst>
              <a:ext uri="{FF2B5EF4-FFF2-40B4-BE49-F238E27FC236}">
                <a16:creationId xmlns:a16="http://schemas.microsoft.com/office/drawing/2014/main" id="{FC3FBDAC-266E-4873-B33E-F964F4BA2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957" y="4399949"/>
            <a:ext cx="1709530" cy="2370765"/>
          </a:xfrm>
          <a:prstGeom prst="rect">
            <a:avLst/>
          </a:prstGeom>
        </p:spPr>
      </p:pic>
      <p:sp>
        <p:nvSpPr>
          <p:cNvPr id="11" name="Textfeld 10">
            <a:extLst>
              <a:ext uri="{FF2B5EF4-FFF2-40B4-BE49-F238E27FC236}">
                <a16:creationId xmlns:a16="http://schemas.microsoft.com/office/drawing/2014/main" id="{101536F5-8BA9-4B0D-A360-195B159E2E7B}"/>
              </a:ext>
            </a:extLst>
          </p:cNvPr>
          <p:cNvSpPr txBox="1"/>
          <p:nvPr/>
        </p:nvSpPr>
        <p:spPr>
          <a:xfrm>
            <a:off x="12885296" y="7458612"/>
            <a:ext cx="5486400" cy="2123658"/>
          </a:xfrm>
          <a:prstGeom prst="rect">
            <a:avLst/>
          </a:prstGeom>
          <a:noFill/>
        </p:spPr>
        <p:txBody>
          <a:bodyPr wrap="square" rtlCol="0">
            <a:spAutoFit/>
          </a:bodyPr>
          <a:lstStyle/>
          <a:p>
            <a:r>
              <a:rPr lang="de-DE" sz="4400" dirty="0"/>
              <a:t>Workshops &amp; Seminare für Gruppen &amp; Gemeinden</a:t>
            </a:r>
          </a:p>
        </p:txBody>
      </p:sp>
      <p:pic>
        <p:nvPicPr>
          <p:cNvPr id="12" name="Grafik 11">
            <a:extLst>
              <a:ext uri="{FF2B5EF4-FFF2-40B4-BE49-F238E27FC236}">
                <a16:creationId xmlns:a16="http://schemas.microsoft.com/office/drawing/2014/main" id="{BDCAFC8B-AA4A-4132-8ACF-D6BAF179D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7148" y="7335059"/>
            <a:ext cx="1709530" cy="2370765"/>
          </a:xfrm>
          <a:prstGeom prst="rect">
            <a:avLst/>
          </a:prstGeom>
        </p:spPr>
      </p:pic>
      <p:sp>
        <p:nvSpPr>
          <p:cNvPr id="13" name="Textfeld 12">
            <a:extLst>
              <a:ext uri="{FF2B5EF4-FFF2-40B4-BE49-F238E27FC236}">
                <a16:creationId xmlns:a16="http://schemas.microsoft.com/office/drawing/2014/main" id="{8734F86A-BD4A-4B2E-B37C-9BDF4AC1F327}"/>
              </a:ext>
            </a:extLst>
          </p:cNvPr>
          <p:cNvSpPr txBox="1"/>
          <p:nvPr/>
        </p:nvSpPr>
        <p:spPr>
          <a:xfrm>
            <a:off x="12844670" y="4351418"/>
            <a:ext cx="5486400" cy="2800767"/>
          </a:xfrm>
          <a:prstGeom prst="rect">
            <a:avLst/>
          </a:prstGeom>
          <a:noFill/>
        </p:spPr>
        <p:txBody>
          <a:bodyPr wrap="square" rtlCol="0">
            <a:spAutoFit/>
          </a:bodyPr>
          <a:lstStyle/>
          <a:p>
            <a:r>
              <a:rPr lang="de-DE" sz="4400" dirty="0"/>
              <a:t>Individuelle Ermutigung &amp; Empowerment für die eigene Gemeinde</a:t>
            </a:r>
          </a:p>
        </p:txBody>
      </p:sp>
    </p:spTree>
    <p:extLst>
      <p:ext uri="{BB962C8B-B14F-4D97-AF65-F5344CB8AC3E}">
        <p14:creationId xmlns:p14="http://schemas.microsoft.com/office/powerpoint/2010/main" val="2989051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A0DD9C-6C6F-42AD-AA8C-9BD93A555F10}"/>
              </a:ext>
            </a:extLst>
          </p:cNvPr>
          <p:cNvSpPr txBox="1">
            <a:spLocks/>
          </p:cNvSpPr>
          <p:nvPr/>
        </p:nvSpPr>
        <p:spPr>
          <a:xfrm>
            <a:off x="0" y="468664"/>
            <a:ext cx="17983200" cy="1968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6000" b="1" dirty="0">
                <a:solidFill>
                  <a:srgbClr val="FFC000"/>
                </a:solidFill>
              </a:rPr>
              <a:t>Situation 4: Gemeinschaft stärkt und motiviert</a:t>
            </a:r>
          </a:p>
        </p:txBody>
      </p:sp>
      <p:sp>
        <p:nvSpPr>
          <p:cNvPr id="9" name="Textfeld 8">
            <a:extLst>
              <a:ext uri="{FF2B5EF4-FFF2-40B4-BE49-F238E27FC236}">
                <a16:creationId xmlns:a16="http://schemas.microsoft.com/office/drawing/2014/main" id="{D63BE250-9F8B-49CC-AF2F-F1C7918A2D4C}"/>
              </a:ext>
            </a:extLst>
          </p:cNvPr>
          <p:cNvSpPr txBox="1"/>
          <p:nvPr/>
        </p:nvSpPr>
        <p:spPr>
          <a:xfrm>
            <a:off x="1066800" y="1770217"/>
            <a:ext cx="10134600" cy="7971413"/>
          </a:xfrm>
          <a:prstGeom prst="rect">
            <a:avLst/>
          </a:prstGeom>
          <a:noFill/>
        </p:spPr>
        <p:txBody>
          <a:bodyPr wrap="square" rtlCol="0">
            <a:spAutoFit/>
          </a:bodyPr>
          <a:lstStyle/>
          <a:p>
            <a:r>
              <a:rPr lang="de-DE" sz="3200" dirty="0"/>
              <a:t>In der Vergangenheit hatten es schon mehrere Christen auf dem Herzen, sich in der Gemeindegründung in Marzahn einzubringen und suchten daraufhin eine Wohnung in der Nähe. Leider hat dies bisher nur bei einem Ehepaar geklappt, da auf eine Wohnung aktuell mehr als 100 Bewerber kommen. </a:t>
            </a:r>
          </a:p>
          <a:p>
            <a:r>
              <a:rPr lang="de-DE" sz="3200" dirty="0"/>
              <a:t>Aus diesem Grund möchten wir eine WG mit vier WG – Zimmern schaffen (entweder Frauen- oder Männer-WG), damit Christen vor Ort wohnen können, um sich ehrenamtlich in der Gemeindegründung und/ oder bei Glaubenteilen e.V. zu engagieren. Außerdem fördert dies eine christliche Community vor Ort und stärkt das Gemeinschaftsgefühl.</a:t>
            </a:r>
          </a:p>
          <a:p>
            <a:r>
              <a:rPr lang="de-DE" sz="3200" dirty="0"/>
              <a:t>Durch ein zinsfreies Darlehen, das durch unsere Bank abgesichert ist kannst du Dein Geld sinnvoll arbeiten lassen und erhältst es bei Bedarf jederzeit wieder zurück.</a:t>
            </a:r>
          </a:p>
        </p:txBody>
      </p:sp>
      <p:pic>
        <p:nvPicPr>
          <p:cNvPr id="6" name="Grafik 5">
            <a:extLst>
              <a:ext uri="{FF2B5EF4-FFF2-40B4-BE49-F238E27FC236}">
                <a16:creationId xmlns:a16="http://schemas.microsoft.com/office/drawing/2014/main" id="{7F37D040-0157-4C63-BA63-AE8F1BF8B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8600" y="5524500"/>
            <a:ext cx="6095999" cy="4062412"/>
          </a:xfrm>
          <a:prstGeom prst="rect">
            <a:avLst/>
          </a:prstGeom>
        </p:spPr>
      </p:pic>
      <p:pic>
        <p:nvPicPr>
          <p:cNvPr id="8" name="Picture 15">
            <a:extLst>
              <a:ext uri="{FF2B5EF4-FFF2-40B4-BE49-F238E27FC236}">
                <a16:creationId xmlns:a16="http://schemas.microsoft.com/office/drawing/2014/main" id="{40BC34D9-BFD4-4511-AFFF-001DFBC2C4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4341"/>
          <a:stretch/>
        </p:blipFill>
        <p:spPr>
          <a:xfrm>
            <a:off x="17054457" y="534091"/>
            <a:ext cx="928743" cy="858289"/>
          </a:xfrm>
          <a:prstGeom prst="rect">
            <a:avLst/>
          </a:prstGeom>
        </p:spPr>
      </p:pic>
      <p:pic>
        <p:nvPicPr>
          <p:cNvPr id="10" name="Picture 3">
            <a:extLst>
              <a:ext uri="{FF2B5EF4-FFF2-40B4-BE49-F238E27FC236}">
                <a16:creationId xmlns:a16="http://schemas.microsoft.com/office/drawing/2014/main" id="{03C6FE3D-154C-4DFD-9848-49DB01FB2E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44"/>
          <a:stretch/>
        </p:blipFill>
        <p:spPr>
          <a:xfrm rot="5400000">
            <a:off x="16098696" y="2651828"/>
            <a:ext cx="2863422" cy="918106"/>
          </a:xfrm>
          <a:prstGeom prst="rect">
            <a:avLst/>
          </a:prstGeom>
        </p:spPr>
      </p:pic>
      <p:sp>
        <p:nvSpPr>
          <p:cNvPr id="2" name="Foliennummernplatzhalter 1">
            <a:extLst>
              <a:ext uri="{FF2B5EF4-FFF2-40B4-BE49-F238E27FC236}">
                <a16:creationId xmlns:a16="http://schemas.microsoft.com/office/drawing/2014/main" id="{56CB8292-CF7E-40D6-8E94-9CE407DFEED1}"/>
              </a:ext>
            </a:extLst>
          </p:cNvPr>
          <p:cNvSpPr>
            <a:spLocks noGrp="1"/>
          </p:cNvSpPr>
          <p:nvPr>
            <p:ph type="sldNum" sz="quarter" idx="12"/>
          </p:nvPr>
        </p:nvSpPr>
        <p:spPr/>
        <p:txBody>
          <a:bodyPr/>
          <a:lstStyle/>
          <a:p>
            <a:fld id="{B6F15528-21DE-4FAA-801E-634DDDAF4B2B}" type="slidenum">
              <a:rPr lang="en-US" smtClean="0"/>
              <a:pPr/>
              <a:t>9</a:t>
            </a:fld>
            <a:endParaRPr lang="en-US"/>
          </a:p>
        </p:txBody>
      </p:sp>
      <p:sp>
        <p:nvSpPr>
          <p:cNvPr id="11" name="Foliennummernplatzhalter 1">
            <a:extLst>
              <a:ext uri="{FF2B5EF4-FFF2-40B4-BE49-F238E27FC236}">
                <a16:creationId xmlns:a16="http://schemas.microsoft.com/office/drawing/2014/main" id="{D726CC0E-5D5E-4039-B001-5161CC24D018}"/>
              </a:ext>
            </a:extLst>
          </p:cNvPr>
          <p:cNvSpPr txBox="1">
            <a:spLocks/>
          </p:cNvSpPr>
          <p:nvPr/>
        </p:nvSpPr>
        <p:spPr>
          <a:xfrm>
            <a:off x="15586363" y="9570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9</a:t>
            </a:fld>
            <a:endParaRPr lang="en-US" dirty="0"/>
          </a:p>
        </p:txBody>
      </p:sp>
    </p:spTree>
    <p:extLst>
      <p:ext uri="{BB962C8B-B14F-4D97-AF65-F5344CB8AC3E}">
        <p14:creationId xmlns:p14="http://schemas.microsoft.com/office/powerpoint/2010/main" val="30686662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3575</Words>
  <Application>Microsoft Office PowerPoint</Application>
  <PresentationFormat>Benutzerdefiniert</PresentationFormat>
  <Paragraphs>269</Paragraphs>
  <Slides>32</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32</vt:i4>
      </vt:variant>
    </vt:vector>
  </HeadingPairs>
  <TitlesOfParts>
    <vt:vector size="38" baseType="lpstr">
      <vt:lpstr>Calibri</vt:lpstr>
      <vt:lpstr>Times New Roman</vt:lpstr>
      <vt:lpstr>Wingdings</vt:lpstr>
      <vt:lpstr>Arial</vt:lpstr>
      <vt:lpstr>Courier New</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Vielen Dank für Dein Vertrauen, Deine Gebete, Begleitung und/ oder finanzielle Unterstützung.</vt:lpstr>
      <vt:lpstr>PowerPoint-Präsentation</vt:lpstr>
      <vt:lpstr>PowerPoint-Präsentation</vt:lpstr>
      <vt:lpstr>Unser Team: Vollzeit, Honorarbasis &amp; Ehrenamtliche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dk_Präsentationsvorlage</dc:title>
  <dc:creator>Jonathan Borau</dc:creator>
  <cp:lastModifiedBy>ludger@glauben-teilen.com</cp:lastModifiedBy>
  <cp:revision>183</cp:revision>
  <cp:lastPrinted>2025-07-25T09:40:26Z</cp:lastPrinted>
  <dcterms:created xsi:type="dcterms:W3CDTF">2006-08-16T00:00:00Z</dcterms:created>
  <dcterms:modified xsi:type="dcterms:W3CDTF">2026-03-25T10:50:10Z</dcterms:modified>
  <dc:identifier>DAEI0nXJL9c</dc:identifier>
</cp:coreProperties>
</file>